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712" r:id="rId2"/>
    <p:sldId id="724" r:id="rId3"/>
    <p:sldId id="714" r:id="rId4"/>
    <p:sldId id="713" r:id="rId5"/>
    <p:sldId id="315" r:id="rId6"/>
    <p:sldId id="715" r:id="rId7"/>
    <p:sldId id="718" r:id="rId8"/>
    <p:sldId id="689" r:id="rId9"/>
    <p:sldId id="719" r:id="rId10"/>
    <p:sldId id="320" r:id="rId11"/>
    <p:sldId id="720" r:id="rId12"/>
    <p:sldId id="721" r:id="rId13"/>
    <p:sldId id="726" r:id="rId14"/>
    <p:sldId id="722" r:id="rId15"/>
    <p:sldId id="725" r:id="rId16"/>
    <p:sldId id="723" r:id="rId17"/>
    <p:sldId id="717" r:id="rId18"/>
  </p:sldIdLst>
  <p:sldSz cx="12192000" cy="6858000"/>
  <p:notesSz cx="6858000" cy="9144000"/>
  <p:embeddedFontLst>
    <p:embeddedFont>
      <p:font typeface="HarmonyOS Sans SC" panose="02010600030101010101" charset="-122"/>
      <p:regular r:id="rId21"/>
      <p:bold r:id="rId22"/>
    </p:embeddedFont>
    <p:embeddedFont>
      <p:font typeface="OPPOSans B" panose="02010600030101010101" charset="-122"/>
      <p:regular r:id="rId23"/>
    </p:embeddedFont>
    <p:embeddedFont>
      <p:font typeface="OPPOSans L" panose="02010600030101010101" charset="-122"/>
      <p:regular r:id="rId24"/>
    </p:embeddedFont>
    <p:embeddedFont>
      <p:font typeface="华文楷体" panose="02010600040101010101" pitchFamily="2" charset="-122"/>
      <p:regular r:id="rId25"/>
    </p:embeddedFont>
    <p:embeddedFont>
      <p:font typeface="华文隶书" panose="02010800040101010101" pitchFamily="2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隶书" panose="020105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微软雅黑 Light" panose="020B0502040204020203" pitchFamily="34" charset="-122"/>
      <p:regular r:id="rId31"/>
    </p:embeddedFont>
  </p:embeddedFont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5">
          <p15:clr>
            <a:srgbClr val="A4A3A4"/>
          </p15:clr>
        </p15:guide>
        <p15:guide id="2" orient="horz" pos="1141">
          <p15:clr>
            <a:srgbClr val="A4A3A4"/>
          </p15:clr>
        </p15:guide>
        <p15:guide id="3" pos="3552">
          <p15:clr>
            <a:srgbClr val="A4A3A4"/>
          </p15:clr>
        </p15:guide>
        <p15:guide id="4" pos="70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6261E-2CB2-4C4B-9DDD-87224D26A561}" v="68" dt="2025-06-10T10:20:45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7962" autoAdjust="0"/>
  </p:normalViewPr>
  <p:slideViewPr>
    <p:cSldViewPr snapToGrid="0">
      <p:cViewPr varScale="1">
        <p:scale>
          <a:sx n="102" d="100"/>
          <a:sy n="102" d="100"/>
        </p:scale>
        <p:origin x="582" y="114"/>
      </p:cViewPr>
      <p:guideLst>
        <p:guide orient="horz" pos="2515"/>
        <p:guide orient="horz" pos="1141"/>
        <p:guide pos="3552"/>
        <p:guide pos="70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12" y="5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  <a:t>10/6/2025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4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5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6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7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9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10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11</a:t>
            </a:fld>
            <a:endParaRPr lang="zh-SG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  <a:t>17</a:t>
            </a:fld>
            <a:endParaRPr lang="zh-SG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/>
            <p:cNvSpPr/>
            <p:nvPr userDrawn="1">
              <p:custDataLst>
                <p:tags r:id="rId1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-1" fmla="*/ 0 w 4867882"/>
                <a:gd name="connsiteY0-2" fmla="*/ 0 h 6857103"/>
                <a:gd name="connsiteX1-3" fmla="*/ 3527537 w 4867882"/>
                <a:gd name="connsiteY1-4" fmla="*/ 0 h 6857103"/>
                <a:gd name="connsiteX2-5" fmla="*/ 4867882 w 4867882"/>
                <a:gd name="connsiteY2-6" fmla="*/ 6857103 h 6857103"/>
                <a:gd name="connsiteX3-7" fmla="*/ 0 w 4867882"/>
                <a:gd name="connsiteY3-8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7870" r="2895" b="23862"/>
          <a:stretch>
            <a:fillRect/>
          </a:stretch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/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-1" fmla="*/ 4456252 w 4547692"/>
                  <a:gd name="connsiteY0-2" fmla="*/ 5588000 h 5679440"/>
                  <a:gd name="connsiteX1-3" fmla="*/ 0 w 4547692"/>
                  <a:gd name="connsiteY1-4" fmla="*/ 5588000 h 5679440"/>
                  <a:gd name="connsiteX2-5" fmla="*/ 1278410 w 4547692"/>
                  <a:gd name="connsiteY2-6" fmla="*/ 0 h 5679440"/>
                  <a:gd name="connsiteX3-7" fmla="*/ 3177842 w 4547692"/>
                  <a:gd name="connsiteY3-8" fmla="*/ 0 h 5679440"/>
                  <a:gd name="connsiteX4-9" fmla="*/ 4547692 w 4547692"/>
                  <a:gd name="connsiteY4-10" fmla="*/ 5679440 h 5679440"/>
                  <a:gd name="connsiteX0-11" fmla="*/ 4456252 w 4456252"/>
                  <a:gd name="connsiteY0-12" fmla="*/ 5588000 h 5588000"/>
                  <a:gd name="connsiteX1-13" fmla="*/ 0 w 4456252"/>
                  <a:gd name="connsiteY1-14" fmla="*/ 5588000 h 5588000"/>
                  <a:gd name="connsiteX2-15" fmla="*/ 1278410 w 4456252"/>
                  <a:gd name="connsiteY2-16" fmla="*/ 0 h 5588000"/>
                  <a:gd name="connsiteX3-17" fmla="*/ 3177842 w 4456252"/>
                  <a:gd name="connsiteY3-18" fmla="*/ 0 h 5588000"/>
                  <a:gd name="connsiteX0-19" fmla="*/ 4503209 w 4503209"/>
                  <a:gd name="connsiteY0-20" fmla="*/ 5588000 h 5588000"/>
                  <a:gd name="connsiteX1-21" fmla="*/ 46957 w 4503209"/>
                  <a:gd name="connsiteY1-22" fmla="*/ 5588000 h 5588000"/>
                  <a:gd name="connsiteX2-23" fmla="*/ 0 w 4503209"/>
                  <a:gd name="connsiteY2-24" fmla="*/ 61645 h 5588000"/>
                  <a:gd name="connsiteX3-25" fmla="*/ 3224799 w 4503209"/>
                  <a:gd name="connsiteY3-26" fmla="*/ 0 h 5588000"/>
                  <a:gd name="connsiteX0-27" fmla="*/ 4503209 w 4503209"/>
                  <a:gd name="connsiteY0-28" fmla="*/ 5588000 h 5588000"/>
                  <a:gd name="connsiteX1-29" fmla="*/ 46957 w 4503209"/>
                  <a:gd name="connsiteY1-30" fmla="*/ 5588000 h 5588000"/>
                  <a:gd name="connsiteX2-31" fmla="*/ 0 w 4503209"/>
                  <a:gd name="connsiteY2-32" fmla="*/ 10275 h 5588000"/>
                  <a:gd name="connsiteX3-33" fmla="*/ 3224799 w 4503209"/>
                  <a:gd name="connsiteY3-34" fmla="*/ 0 h 5588000"/>
                  <a:gd name="connsiteX0-35" fmla="*/ 4311842 w 4311842"/>
                  <a:gd name="connsiteY0-36" fmla="*/ 5588000 h 5588000"/>
                  <a:gd name="connsiteX1-37" fmla="*/ 46957 w 4311842"/>
                  <a:gd name="connsiteY1-38" fmla="*/ 5588000 h 5588000"/>
                  <a:gd name="connsiteX2-39" fmla="*/ 0 w 4311842"/>
                  <a:gd name="connsiteY2-40" fmla="*/ 10275 h 5588000"/>
                  <a:gd name="connsiteX3-41" fmla="*/ 3224799 w 4311842"/>
                  <a:gd name="connsiteY3-42" fmla="*/ 0 h 5588000"/>
                  <a:gd name="connsiteX0-43" fmla="*/ 4265561 w 4265561"/>
                  <a:gd name="connsiteY0-44" fmla="*/ 5588000 h 5588000"/>
                  <a:gd name="connsiteX1-45" fmla="*/ 46957 w 4265561"/>
                  <a:gd name="connsiteY1-46" fmla="*/ 5588000 h 5588000"/>
                  <a:gd name="connsiteX2-47" fmla="*/ 0 w 4265561"/>
                  <a:gd name="connsiteY2-48" fmla="*/ 10275 h 5588000"/>
                  <a:gd name="connsiteX3-49" fmla="*/ 3224799 w 4265561"/>
                  <a:gd name="connsiteY3-50" fmla="*/ 0 h 5588000"/>
                  <a:gd name="connsiteX0-51" fmla="*/ 4265561 w 4265561"/>
                  <a:gd name="connsiteY0-52" fmla="*/ 5588000 h 5588000"/>
                  <a:gd name="connsiteX1-53" fmla="*/ 46957 w 4265561"/>
                  <a:gd name="connsiteY1-54" fmla="*/ 5588000 h 5588000"/>
                  <a:gd name="connsiteX2-55" fmla="*/ 0 w 4265561"/>
                  <a:gd name="connsiteY2-56" fmla="*/ 10275 h 5588000"/>
                  <a:gd name="connsiteX3-57" fmla="*/ 3194641 w 4265561"/>
                  <a:gd name="connsiteY3-58" fmla="*/ 0 h 558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82" b="15992"/>
          <a:stretch>
            <a:fillRect/>
          </a:stretch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0"/>
          <a:stretch>
            <a:fillRect/>
          </a:stretch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b="1599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/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b="15992"/>
          <a:stretch>
            <a:fillRect/>
          </a:stretch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1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/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/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2260935" y="3715629"/>
            <a:ext cx="664687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spcBef>
                <a:spcPts val="0"/>
              </a:spcBef>
              <a:buSzPct val="100000"/>
            </a:pPr>
            <a:r>
              <a:rPr lang="zh-CN" altLang="en-US" sz="3600" b="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结题报告</a:t>
            </a:r>
            <a:r>
              <a:rPr lang="en-US" altLang="zh-CN" sz="3600" b="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-</a:t>
            </a:r>
            <a:r>
              <a:rPr lang="zh-CN" altLang="en-US" sz="3600" b="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第十三组</a:t>
            </a:r>
            <a:endParaRPr lang="en-US" altLang="zh-CN" sz="3600" b="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639787-E6A9-D091-32FD-6CD631EF4698}"/>
              </a:ext>
            </a:extLst>
          </p:cNvPr>
          <p:cNvSpPr txBox="1"/>
          <p:nvPr/>
        </p:nvSpPr>
        <p:spPr>
          <a:xfrm>
            <a:off x="473529" y="2505670"/>
            <a:ext cx="813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2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</a:rPr>
              <a:t>基于</a:t>
            </a:r>
            <a:r>
              <a:rPr lang="en-US" altLang="zh-CN" sz="5400" b="1" spc="2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</a:rPr>
              <a:t>CLIP</a:t>
            </a:r>
            <a:r>
              <a:rPr lang="zh-CN" altLang="en-US" sz="5400" b="1" spc="20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</a:rPr>
              <a:t>实现跨模态检索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39B346-9B36-5C31-2A96-B01AE9D13412}"/>
              </a:ext>
            </a:extLst>
          </p:cNvPr>
          <p:cNvSpPr txBox="1"/>
          <p:nvPr/>
        </p:nvSpPr>
        <p:spPr>
          <a:xfrm>
            <a:off x="320511" y="5109328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代码已开源：</a:t>
            </a:r>
            <a:r>
              <a:rPr lang="en-US" altLang="zh-CN" sz="1800" b="0" dirty="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ea"/>
                <a:sym typeface="+mn-lt"/>
              </a:rPr>
              <a:t>https://github.com/frozenNoob/CLIP-simple-implementation</a:t>
            </a:r>
            <a:endParaRPr lang="zh-CN" altLang="en-US" sz="1800" b="0" dirty="0">
              <a:solidFill>
                <a:schemeClr val="accent1"/>
              </a:solidFill>
              <a:latin typeface="隶书" panose="02010509060101010101" pitchFamily="49" charset="-122"/>
              <a:ea typeface="隶书" panose="02010509060101010101" pitchFamily="49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 anchor="ctr">
            <a:spAutoFit/>
          </a:bodyPr>
          <a:lstStyle/>
          <a:p>
            <a:pPr defTabSz="0"/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03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原理分析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72FA11-EF13-A2B8-0594-BBCE90C92969}"/>
              </a:ext>
            </a:extLst>
          </p:cNvPr>
          <p:cNvSpPr txBox="1"/>
          <p:nvPr/>
        </p:nvSpPr>
        <p:spPr>
          <a:xfrm>
            <a:off x="1042307" y="1286691"/>
            <a:ext cx="1010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CLIP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原版对比学习用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损失形式为：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A0A51A-BE6B-B9AF-3151-0943DE86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740353"/>
            <a:ext cx="52292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EF01CD5-0EA9-1377-8B84-0FF9831916F9}"/>
              </a:ext>
            </a:extLst>
          </p:cNvPr>
          <p:cNvSpPr txBox="1"/>
          <p:nvPr/>
        </p:nvSpPr>
        <p:spPr>
          <a:xfrm>
            <a:off x="866775" y="2399721"/>
            <a:ext cx="9356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这它同时把每个正对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xi,yi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)(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x_i,y_i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)(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xi,yi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与所有其他负对拉开。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的优点是批内全负样本一次考虑，保证全局分布对齐；但缺点是：弱化最难负样本、只关注相似度，不直接控制“距离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margin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”、显式控制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margin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和聚焦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hardest negative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52" name="Picture 4" descr="image-20250610024633694">
            <a:extLst>
              <a:ext uri="{FF2B5EF4-FFF2-40B4-BE49-F238E27FC236}">
                <a16:creationId xmlns:a16="http://schemas.microsoft.com/office/drawing/2014/main" id="{5FDADFC3-84F1-9902-1ACB-8DD362A3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18" y="1428120"/>
            <a:ext cx="45243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16C150C-2303-D329-6DB9-16549B8D9EED}"/>
              </a:ext>
            </a:extLst>
          </p:cNvPr>
          <p:cNvSpPr txBox="1"/>
          <p:nvPr/>
        </p:nvSpPr>
        <p:spPr>
          <a:xfrm>
            <a:off x="1042307" y="3638006"/>
            <a:ext cx="969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我们的融合思路是</a:t>
            </a:r>
          </a:p>
        </p:txBody>
      </p:sp>
      <p:pic>
        <p:nvPicPr>
          <p:cNvPr id="2054" name="Picture 6" descr="image-20250610024717528">
            <a:extLst>
              <a:ext uri="{FF2B5EF4-FFF2-40B4-BE49-F238E27FC236}">
                <a16:creationId xmlns:a16="http://schemas.microsoft.com/office/drawing/2014/main" id="{F3917213-E0D6-33FD-96F5-D330EEB6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25" y="3521496"/>
            <a:ext cx="353377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FD6293-D30B-CB94-BD38-06635062CE5D}"/>
              </a:ext>
            </a:extLst>
          </p:cNvPr>
          <p:cNvSpPr txBox="1"/>
          <p:nvPr/>
        </p:nvSpPr>
        <p:spPr>
          <a:xfrm>
            <a:off x="1004207" y="4322293"/>
            <a:ext cx="10107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、全局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局部：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保证批内全局语义对齐，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Triplet Loss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强化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hardest negative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margin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分离。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、互补提升：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平滑分布式对比，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Triplet Loss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明确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margin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约束，二者结合能让嵌入空间既整体一致，又局部更具判别力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、超参可调：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α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 控制二者权重，可在验证集上调优，找到性能最优的平衡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这样，融合后既保留了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CLIP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原有的高效全负样本对比，又通过三元组的硬负样本挖掘和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margin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强化，实现了更鲁棒、更具区分度的视觉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–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语言表示学习。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84AE22-A6BF-CADF-7B85-DF3848AD666C}"/>
              </a:ext>
            </a:extLst>
          </p:cNvPr>
          <p:cNvSpPr txBox="1"/>
          <p:nvPr/>
        </p:nvSpPr>
        <p:spPr>
          <a:xfrm>
            <a:off x="6076950" y="1883295"/>
            <a:ext cx="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0017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FRUR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03298" y="2736503"/>
            <a:ext cx="4838700" cy="1384935"/>
            <a:chOff x="1905370" y="1971973"/>
            <a:chExt cx="4838700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2931575" y="1971973"/>
              <a:ext cx="2769989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实验结果</a:t>
              </a:r>
              <a:endParaRPr kumimoji="1" lang="zh-CN" altLang="en-US" sz="54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387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en-US" altLang="zh-CN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7724-4347-0C84-926C-08FE4F80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A0C4-FFF8-CF42-6885-84E97DBF9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569843"/>
            <a:ext cx="4956703" cy="537870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04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结果展示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BCF17AE-09E5-3113-18D7-3E8FA8D00BEE}"/>
              </a:ext>
            </a:extLst>
          </p:cNvPr>
          <p:cNvSpPr txBox="1"/>
          <p:nvPr/>
        </p:nvSpPr>
        <p:spPr>
          <a:xfrm>
            <a:off x="680772" y="1107713"/>
            <a:ext cx="2191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实验条件为：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Epoch=30</a:t>
            </a: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训练集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测试集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=4:1</a:t>
            </a: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Batch size=32</a:t>
            </a:r>
          </a:p>
          <a:p>
            <a:r>
              <a:rPr lang="el-GR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α=0.1</a:t>
            </a:r>
          </a:p>
          <a:p>
            <a:endParaRPr lang="zh-CN" altLang="en-US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6CD42C04-424B-C9C9-2FFA-FCC893A51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69115"/>
              </p:ext>
            </p:extLst>
          </p:nvPr>
        </p:nvGraphicFramePr>
        <p:xfrm>
          <a:off x="3214703" y="1135201"/>
          <a:ext cx="80772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525216436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749885268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3398089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Dataset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InfoNCE</a:t>
                      </a:r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Loss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InfoNCE</a:t>
                      </a:r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Loss+α*</a:t>
                      </a:r>
                      <a:r>
                        <a:rPr lang="en-US" altLang="zh-CN" dirty="0" err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TripletMargin</a:t>
                      </a:r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Loss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6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Flickr30k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2.1012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2.2114(=2.1861+0.0253)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12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Flickr8k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2.2464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2.2891(=2.2646+0.0245)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81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ourDataset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3.3636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3.3846(=3.3635+0.0211)</a:t>
                      </a:r>
                      <a:endParaRPr lang="zh-CN" altLang="en-US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936534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21BC10B6-32E8-6111-809C-B7BE8C6491B6}"/>
              </a:ext>
            </a:extLst>
          </p:cNvPr>
          <p:cNvSpPr txBox="1"/>
          <p:nvPr/>
        </p:nvSpPr>
        <p:spPr>
          <a:xfrm>
            <a:off x="5672153" y="627846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在测试集上得出的损失集如下：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A277694-CBC0-C28E-EC68-926B3614BAF6}"/>
              </a:ext>
            </a:extLst>
          </p:cNvPr>
          <p:cNvGrpSpPr/>
          <p:nvPr/>
        </p:nvGrpSpPr>
        <p:grpSpPr>
          <a:xfrm>
            <a:off x="128304" y="3080844"/>
            <a:ext cx="11935392" cy="3433781"/>
            <a:chOff x="128304" y="2908211"/>
            <a:chExt cx="11935392" cy="343378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3C80789-978D-A207-7CE2-A6B5DE97CAFB}"/>
                </a:ext>
              </a:extLst>
            </p:cNvPr>
            <p:cNvGrpSpPr/>
            <p:nvPr/>
          </p:nvGrpSpPr>
          <p:grpSpPr>
            <a:xfrm>
              <a:off x="128304" y="3485989"/>
              <a:ext cx="11935392" cy="2856003"/>
              <a:chOff x="128304" y="3485989"/>
              <a:chExt cx="11935392" cy="2856003"/>
            </a:xfrm>
          </p:grpSpPr>
          <p:pic>
            <p:nvPicPr>
              <p:cNvPr id="3074" name="Picture 2" descr="image-20250610013036353">
                <a:extLst>
                  <a:ext uri="{FF2B5EF4-FFF2-40B4-BE49-F238E27FC236}">
                    <a16:creationId xmlns:a16="http://schemas.microsoft.com/office/drawing/2014/main" id="{A206CF55-1E15-0669-4DD7-67EF4CA257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04" y="3541325"/>
                <a:ext cx="3917692" cy="2745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image-20250610014149276">
                <a:extLst>
                  <a:ext uri="{FF2B5EF4-FFF2-40B4-BE49-F238E27FC236}">
                    <a16:creationId xmlns:a16="http://schemas.microsoft.com/office/drawing/2014/main" id="{E21C0C5B-0D00-EC9E-26A7-AF7218558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5757" y="3485989"/>
                <a:ext cx="3917692" cy="2856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mage-20250610013324766">
                <a:extLst>
                  <a:ext uri="{FF2B5EF4-FFF2-40B4-BE49-F238E27FC236}">
                    <a16:creationId xmlns:a16="http://schemas.microsoft.com/office/drawing/2014/main" id="{50F6EC8D-0FF9-3038-89B0-5CB562757C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0945" y="3637693"/>
                <a:ext cx="3592751" cy="2552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CE4090B-26B5-DC54-2622-F1A536370A72}"/>
                </a:ext>
              </a:extLst>
            </p:cNvPr>
            <p:cNvSpPr txBox="1"/>
            <p:nvPr/>
          </p:nvSpPr>
          <p:spPr>
            <a:xfrm>
              <a:off x="3630348" y="2908211"/>
              <a:ext cx="4931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其中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one loss 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是指 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InfoNCE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 Loss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 而 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two loss 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是指 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InfoNCE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 Loss+</a:t>
              </a:r>
              <a:r>
                <a:rPr lang="el-GR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α×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TripletMargin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 Loss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59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5094-DF84-B734-7437-2D86B484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83C51-1415-4799-4E8C-3E5D3026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569843"/>
            <a:ext cx="4956703" cy="537870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04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结果展示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8A2E222-A78E-7AFD-9E1E-BAEFC41E0090}"/>
              </a:ext>
            </a:extLst>
          </p:cNvPr>
          <p:cNvGrpSpPr/>
          <p:nvPr/>
        </p:nvGrpSpPr>
        <p:grpSpPr>
          <a:xfrm>
            <a:off x="529521" y="1443915"/>
            <a:ext cx="10774651" cy="4768350"/>
            <a:chOff x="-1601477" y="1832685"/>
            <a:chExt cx="10678434" cy="4796623"/>
          </a:xfrm>
        </p:grpSpPr>
        <p:pic>
          <p:nvPicPr>
            <p:cNvPr id="4098" name="Picture 2" descr="image-20250610021630698">
              <a:extLst>
                <a:ext uri="{FF2B5EF4-FFF2-40B4-BE49-F238E27FC236}">
                  <a16:creationId xmlns:a16="http://schemas.microsoft.com/office/drawing/2014/main" id="{843DB7A7-A0D3-07D6-2CD1-AB5FEB301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01477" y="1832685"/>
              <a:ext cx="4796623" cy="4796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-20250610021305529">
              <a:extLst>
                <a:ext uri="{FF2B5EF4-FFF2-40B4-BE49-F238E27FC236}">
                  <a16:creationId xmlns:a16="http://schemas.microsoft.com/office/drawing/2014/main" id="{0521E436-0D7C-8B3B-E766-804F36F2F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001" y="1832685"/>
              <a:ext cx="5111956" cy="4796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E0B576F-5912-48DC-6139-DCBCD7E8A0E1}"/>
              </a:ext>
            </a:extLst>
          </p:cNvPr>
          <p:cNvSpPr txBox="1"/>
          <p:nvPr/>
        </p:nvSpPr>
        <p:spPr>
          <a:xfrm>
            <a:off x="3200482" y="718942"/>
            <a:ext cx="761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flickr30k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数据集上，分别把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useTripletMarginLoss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值设置为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True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False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时的输出结果如下（这里选取测试集中的一个元素）：</a:t>
            </a:r>
          </a:p>
        </p:txBody>
      </p:sp>
    </p:spTree>
    <p:extLst>
      <p:ext uri="{BB962C8B-B14F-4D97-AF65-F5344CB8AC3E}">
        <p14:creationId xmlns:p14="http://schemas.microsoft.com/office/powerpoint/2010/main" val="70726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724E-A501-52DE-DBF7-84405D904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014CB-0DC7-2B50-2A0F-2798860B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569843"/>
            <a:ext cx="4956703" cy="537870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04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结果展示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BFC3F5-7DDE-377F-82F0-F48FE90C5146}"/>
              </a:ext>
            </a:extLst>
          </p:cNvPr>
          <p:cNvGrpSpPr/>
          <p:nvPr/>
        </p:nvGrpSpPr>
        <p:grpSpPr>
          <a:xfrm>
            <a:off x="680772" y="1615967"/>
            <a:ext cx="10914129" cy="4770000"/>
            <a:chOff x="3425936" y="1885496"/>
            <a:chExt cx="10559356" cy="4676777"/>
          </a:xfrm>
        </p:grpSpPr>
        <p:pic>
          <p:nvPicPr>
            <p:cNvPr id="4102" name="Picture 6" descr="image-20250610021915433">
              <a:extLst>
                <a:ext uri="{FF2B5EF4-FFF2-40B4-BE49-F238E27FC236}">
                  <a16:creationId xmlns:a16="http://schemas.microsoft.com/office/drawing/2014/main" id="{A4656CBD-C815-ADD3-5F78-E7E62716C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936" y="1885496"/>
              <a:ext cx="5229981" cy="467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image-20250610022154914">
              <a:extLst>
                <a:ext uri="{FF2B5EF4-FFF2-40B4-BE49-F238E27FC236}">
                  <a16:creationId xmlns:a16="http://schemas.microsoft.com/office/drawing/2014/main" id="{280AD2D4-2696-FE45-F55B-B6331E6E3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875" y="1885496"/>
              <a:ext cx="5078417" cy="467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439B379-670E-1624-97CD-356E9A70144F}"/>
              </a:ext>
            </a:extLst>
          </p:cNvPr>
          <p:cNvSpPr txBox="1"/>
          <p:nvPr/>
        </p:nvSpPr>
        <p:spPr>
          <a:xfrm>
            <a:off x="3200482" y="718942"/>
            <a:ext cx="761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flickr8k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数据集上，分别把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useTripletMarginLoss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值设置为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True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False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时的输出结果如下：</a:t>
            </a:r>
          </a:p>
        </p:txBody>
      </p:sp>
    </p:spTree>
    <p:extLst>
      <p:ext uri="{BB962C8B-B14F-4D97-AF65-F5344CB8AC3E}">
        <p14:creationId xmlns:p14="http://schemas.microsoft.com/office/powerpoint/2010/main" val="324445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C651C-0408-5EA8-8174-A9A28D24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989F3-6E56-54B9-E9E4-AC15CB1A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569843"/>
            <a:ext cx="4956703" cy="537870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04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结果展示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C42F1AD-7768-286B-AE20-0FC4B54DEBB3}"/>
              </a:ext>
            </a:extLst>
          </p:cNvPr>
          <p:cNvGrpSpPr/>
          <p:nvPr/>
        </p:nvGrpSpPr>
        <p:grpSpPr>
          <a:xfrm>
            <a:off x="352168" y="1818976"/>
            <a:ext cx="11416122" cy="3895200"/>
            <a:chOff x="1838734" y="1598668"/>
            <a:chExt cx="13132052" cy="4286418"/>
          </a:xfrm>
        </p:grpSpPr>
        <p:pic>
          <p:nvPicPr>
            <p:cNvPr id="4106" name="Picture 10" descr="image-20250610022637355">
              <a:extLst>
                <a:ext uri="{FF2B5EF4-FFF2-40B4-BE49-F238E27FC236}">
                  <a16:creationId xmlns:a16="http://schemas.microsoft.com/office/drawing/2014/main" id="{A18F3A6C-B787-3CB6-76C9-85F5943C5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734" y="1598668"/>
              <a:ext cx="6457723" cy="4285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image-20250610023022731">
              <a:extLst>
                <a:ext uri="{FF2B5EF4-FFF2-40B4-BE49-F238E27FC236}">
                  <a16:creationId xmlns:a16="http://schemas.microsoft.com/office/drawing/2014/main" id="{AA32C405-7D2E-BBC5-4E65-EF8F7742A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906" y="1598668"/>
              <a:ext cx="6524880" cy="428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AE7FDB2-8F81-2536-4AC7-FC68875D11C5}"/>
              </a:ext>
            </a:extLst>
          </p:cNvPr>
          <p:cNvSpPr txBox="1"/>
          <p:nvPr/>
        </p:nvSpPr>
        <p:spPr>
          <a:xfrm>
            <a:off x="3200482" y="718942"/>
            <a:ext cx="761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在自建数据集上，分别把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useTripletMarginLoss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值设置为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True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False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时的输出结果如下：</a:t>
            </a:r>
          </a:p>
        </p:txBody>
      </p:sp>
    </p:spTree>
    <p:extLst>
      <p:ext uri="{BB962C8B-B14F-4D97-AF65-F5344CB8AC3E}">
        <p14:creationId xmlns:p14="http://schemas.microsoft.com/office/powerpoint/2010/main" val="28304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89767-D47A-ACCD-1E54-6DAAF6D0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89503-D6B0-0C76-7701-A92515577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569843"/>
            <a:ext cx="4956703" cy="537870"/>
          </a:xfrm>
        </p:spPr>
        <p:txBody>
          <a:bodyPr>
            <a:spAutoFit/>
          </a:bodyPr>
          <a:lstStyle/>
          <a:p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反思总结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C296A2-6ED6-DB80-35B1-276C7F0D2686}"/>
              </a:ext>
            </a:extLst>
          </p:cNvPr>
          <p:cNvCxnSpPr>
            <a:cxnSpLocks/>
          </p:cNvCxnSpPr>
          <p:nvPr/>
        </p:nvCxnSpPr>
        <p:spPr>
          <a:xfrm>
            <a:off x="4946650" y="801278"/>
            <a:ext cx="0" cy="4390482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2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BD7EE01-528C-8835-569E-993478BA858C}"/>
              </a:ext>
            </a:extLst>
          </p:cNvPr>
          <p:cNvCxnSpPr>
            <a:cxnSpLocks/>
          </p:cNvCxnSpPr>
          <p:nvPr/>
        </p:nvCxnSpPr>
        <p:spPr>
          <a:xfrm>
            <a:off x="7245350" y="801278"/>
            <a:ext cx="0" cy="5191580"/>
          </a:xfrm>
          <a:prstGeom prst="line">
            <a:avLst/>
          </a:prstGeom>
          <a:ln w="25400">
            <a:gradFill>
              <a:gsLst>
                <a:gs pos="5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CF853AB6-620A-AD11-95EF-B5FE6FD7B4E3}"/>
              </a:ext>
            </a:extLst>
          </p:cNvPr>
          <p:cNvSpPr/>
          <p:nvPr/>
        </p:nvSpPr>
        <p:spPr>
          <a:xfrm flipV="1">
            <a:off x="4868908" y="1523523"/>
            <a:ext cx="155484" cy="155484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CEBEF2F-193C-DDCD-A5E3-75F2FD8A7BF3}"/>
              </a:ext>
            </a:extLst>
          </p:cNvPr>
          <p:cNvSpPr/>
          <p:nvPr/>
        </p:nvSpPr>
        <p:spPr>
          <a:xfrm flipV="1">
            <a:off x="7178773" y="1528474"/>
            <a:ext cx="155484" cy="155484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C6725C-5182-BC8C-46E0-5DAEC34CEB67}"/>
              </a:ext>
            </a:extLst>
          </p:cNvPr>
          <p:cNvSpPr/>
          <p:nvPr/>
        </p:nvSpPr>
        <p:spPr>
          <a:xfrm flipV="1">
            <a:off x="7178773" y="3920611"/>
            <a:ext cx="155484" cy="155484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26834F-0359-3192-9A0E-8484AF39B2B2}"/>
              </a:ext>
            </a:extLst>
          </p:cNvPr>
          <p:cNvSpPr txBox="1"/>
          <p:nvPr/>
        </p:nvSpPr>
        <p:spPr>
          <a:xfrm>
            <a:off x="1289956" y="1952997"/>
            <a:ext cx="3325601" cy="192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在实验中，虽然引入 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TripletMarginLoss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后理论上增强了模型对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hard negative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的判别能力，但从整体测试集的损失值变化来看，提升幅度有限。</a:t>
            </a:r>
            <a:endParaRPr lang="zh-CN" altLang="en-US" sz="1600" kern="1200" cap="none" spc="0" dirty="0">
              <a:ln w="1905"/>
              <a:solidFill>
                <a:schemeClr val="bg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5000"/>
              </a:lnSpc>
            </a:pPr>
            <a:endParaRPr lang="zh-CN" altLang="en-US" sz="1600" kern="1200" cap="none" spc="0" dirty="0">
              <a:ln w="1905"/>
              <a:solidFill>
                <a:schemeClr val="bg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B7BF84-F6ED-BE54-9D0D-21FCB28E2CB7}"/>
              </a:ext>
            </a:extLst>
          </p:cNvPr>
          <p:cNvSpPr txBox="1"/>
          <p:nvPr/>
        </p:nvSpPr>
        <p:spPr>
          <a:xfrm>
            <a:off x="7576443" y="1220243"/>
            <a:ext cx="3889404" cy="688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algn="r">
              <a:lnSpc>
                <a:spcPct val="125000"/>
              </a:lnSpc>
              <a:defRPr sz="1600" cap="none" spc="0">
                <a:ln w="1905"/>
                <a:solidFill>
                  <a:schemeClr val="bg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defRPr>
            </a:lvl1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数据中 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hard negative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样本比例较低，</a:t>
            </a:r>
            <a:r>
              <a:rPr lang="en-US" altLang="zh-CN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TripletLoss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没有充分发挥作用；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3C4770-FA85-BD12-0BE1-31A37999B3C1}"/>
              </a:ext>
            </a:extLst>
          </p:cNvPr>
          <p:cNvSpPr txBox="1"/>
          <p:nvPr/>
        </p:nvSpPr>
        <p:spPr>
          <a:xfrm>
            <a:off x="7477916" y="3863607"/>
            <a:ext cx="3889403" cy="130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algn="r">
              <a:lnSpc>
                <a:spcPct val="125000"/>
              </a:lnSpc>
              <a:defRPr sz="1600" cap="none" spc="0">
                <a:ln w="1905"/>
                <a:solidFill>
                  <a:schemeClr val="bg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defRPr>
            </a:lvl1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融合后的损失增加了训练复杂度，可能干扰了 </a:t>
            </a:r>
            <a:r>
              <a:rPr lang="en-US" altLang="zh-CN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本身的优化过程。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·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原始 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CLIP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已对这些数据集优化较充分，加入 </a:t>
            </a:r>
            <a:r>
              <a:rPr lang="en-US" altLang="zh-CN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TripletLoss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的边际收益变小；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54DA7A-99DB-02E6-42EF-CCDBA8BC403B}"/>
              </a:ext>
            </a:extLst>
          </p:cNvPr>
          <p:cNvSpPr txBox="1"/>
          <p:nvPr/>
        </p:nvSpPr>
        <p:spPr>
          <a:xfrm>
            <a:off x="4999289" y="1410705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问题</a:t>
            </a:r>
            <a:r>
              <a:rPr lang="en-US" altLang="zh-CN" sz="2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endParaRPr lang="zh-CN" altLang="en-US" sz="20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56709C-D197-E1D4-3E1A-F53D3CAF3EC8}"/>
              </a:ext>
            </a:extLst>
          </p:cNvPr>
          <p:cNvSpPr txBox="1"/>
          <p:nvPr/>
        </p:nvSpPr>
        <p:spPr>
          <a:xfrm>
            <a:off x="6338535" y="1441056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反思</a:t>
            </a:r>
            <a:r>
              <a:rPr lang="en-US" altLang="zh-CN" sz="2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</a:t>
            </a:r>
            <a:endParaRPr lang="zh-CN" altLang="en-US" sz="20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4D1636-B574-61B9-3532-847511D2C103}"/>
              </a:ext>
            </a:extLst>
          </p:cNvPr>
          <p:cNvSpPr txBox="1"/>
          <p:nvPr/>
        </p:nvSpPr>
        <p:spPr>
          <a:xfrm>
            <a:off x="6269607" y="3807793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反思</a:t>
            </a:r>
            <a:r>
              <a:rPr lang="en-US" altLang="zh-CN" sz="20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</a:t>
            </a:r>
            <a:endParaRPr lang="zh-CN" altLang="en-US" sz="20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B962EAA-E827-760E-0252-26CB1FD967F3}"/>
              </a:ext>
            </a:extLst>
          </p:cNvPr>
          <p:cNvGrpSpPr/>
          <p:nvPr/>
        </p:nvGrpSpPr>
        <p:grpSpPr>
          <a:xfrm>
            <a:off x="680772" y="1391715"/>
            <a:ext cx="3992967" cy="498792"/>
            <a:chOff x="1688813" y="1702798"/>
            <a:chExt cx="2968066" cy="498792"/>
          </a:xfrm>
        </p:grpSpPr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CD5A52AC-F7DC-CB87-7CB1-218E9EB8487C}"/>
                </a:ext>
              </a:extLst>
            </p:cNvPr>
            <p:cNvSpPr/>
            <p:nvPr/>
          </p:nvSpPr>
          <p:spPr>
            <a:xfrm>
              <a:off x="1688813" y="1702798"/>
              <a:ext cx="2968066" cy="49879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20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59BE80D-F019-00AA-3BDB-00027EEF0873}"/>
                </a:ext>
              </a:extLst>
            </p:cNvPr>
            <p:cNvSpPr txBox="1"/>
            <p:nvPr/>
          </p:nvSpPr>
          <p:spPr>
            <a:xfrm>
              <a:off x="1841956" y="1752139"/>
              <a:ext cx="26617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融合损失后整体效果提升有限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26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1854837" y="2074783"/>
            <a:ext cx="519001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zh-CN" altLang="en-US" sz="8800" b="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感谢聆听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854837" y="3370074"/>
            <a:ext cx="519001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Thank you for listening</a:t>
            </a: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5617-0E30-4C5A-965D-D949251F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3442C-DBEC-3BAE-14BE-4A7B1AF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72" y="569843"/>
            <a:ext cx="4956703" cy="537870"/>
          </a:xfrm>
        </p:spPr>
        <p:txBody>
          <a:bodyPr>
            <a:spAutoFit/>
          </a:bodyPr>
          <a:lstStyle/>
          <a:p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成员分工</a:t>
            </a:r>
            <a:endParaRPr 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3103C3BC-31FD-04E4-4701-D5067A304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515807"/>
              </p:ext>
            </p:extLst>
          </p:nvPr>
        </p:nvGraphicFramePr>
        <p:xfrm>
          <a:off x="879097" y="1920722"/>
          <a:ext cx="10433806" cy="2849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903">
                  <a:extLst>
                    <a:ext uri="{9D8B030D-6E8A-4147-A177-3AD203B41FA5}">
                      <a16:colId xmlns:a16="http://schemas.microsoft.com/office/drawing/2014/main" val="2389520990"/>
                    </a:ext>
                  </a:extLst>
                </a:gridCol>
                <a:gridCol w="5216903">
                  <a:extLst>
                    <a:ext uri="{9D8B030D-6E8A-4147-A177-3AD203B41FA5}">
                      <a16:colId xmlns:a16="http://schemas.microsoft.com/office/drawing/2014/main" val="1752417743"/>
                    </a:ext>
                  </a:extLst>
                </a:gridCol>
              </a:tblGrid>
              <a:tr h="4695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kern="1200" dirty="0">
                          <a:solidFill>
                            <a:schemeClr val="bg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成员</a:t>
                      </a:r>
                    </a:p>
                  </a:txBody>
                  <a:tcPr marL="117380" marR="117380" marT="58690" marB="5869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300" b="1" kern="1200" dirty="0">
                          <a:solidFill>
                            <a:schemeClr val="bg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分工</a:t>
                      </a:r>
                    </a:p>
                  </a:txBody>
                  <a:tcPr marL="117380" marR="117380" marT="58690" marB="58690"/>
                </a:tc>
                <a:extLst>
                  <a:ext uri="{0D108BD9-81ED-4DB2-BD59-A6C34878D82A}">
                    <a16:rowId xmlns:a16="http://schemas.microsoft.com/office/drawing/2014/main" val="2921782358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吴斌</a:t>
                      </a:r>
                    </a:p>
                  </a:txBody>
                  <a:tcPr marL="117380" marR="117380" marT="58690" marB="58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代码编写（算法相关）</a:t>
                      </a:r>
                    </a:p>
                  </a:txBody>
                  <a:tcPr marL="117380" marR="117380" marT="58690" marB="58690"/>
                </a:tc>
                <a:extLst>
                  <a:ext uri="{0D108BD9-81ED-4DB2-BD59-A6C34878D82A}">
                    <a16:rowId xmlns:a16="http://schemas.microsoft.com/office/drawing/2014/main" val="682180914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黄嵘安</a:t>
                      </a:r>
                    </a:p>
                  </a:txBody>
                  <a:tcPr marL="117380" marR="117380" marT="58690" marB="58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代码编写（数据预处理）</a:t>
                      </a:r>
                    </a:p>
                  </a:txBody>
                  <a:tcPr marL="117380" marR="117380" marT="58690" marB="58690"/>
                </a:tc>
                <a:extLst>
                  <a:ext uri="{0D108BD9-81ED-4DB2-BD59-A6C34878D82A}">
                    <a16:rowId xmlns:a16="http://schemas.microsoft.com/office/drawing/2014/main" val="2156871340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杜伟涛</a:t>
                      </a:r>
                    </a:p>
                  </a:txBody>
                  <a:tcPr marL="117380" marR="117380" marT="58690" marB="58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收集数据、对图像进行标注</a:t>
                      </a:r>
                    </a:p>
                  </a:txBody>
                  <a:tcPr marL="117380" marR="117380" marT="58690" marB="58690"/>
                </a:tc>
                <a:extLst>
                  <a:ext uri="{0D108BD9-81ED-4DB2-BD59-A6C34878D82A}">
                    <a16:rowId xmlns:a16="http://schemas.microsoft.com/office/drawing/2014/main" val="1939435744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陈鹏辉</a:t>
                      </a:r>
                    </a:p>
                  </a:txBody>
                  <a:tcPr marL="117380" marR="117380" marT="58690" marB="58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收集数据、论文撰写</a:t>
                      </a:r>
                    </a:p>
                  </a:txBody>
                  <a:tcPr marL="117380" marR="117380" marT="58690" marB="58690"/>
                </a:tc>
                <a:extLst>
                  <a:ext uri="{0D108BD9-81ED-4DB2-BD59-A6C34878D82A}">
                    <a16:rowId xmlns:a16="http://schemas.microsoft.com/office/drawing/2014/main" val="4159941476"/>
                  </a:ext>
                </a:extLst>
              </a:tr>
              <a:tr h="47604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300" kern="1200" dirty="0">
                          <a:solidFill>
                            <a:schemeClr val="dk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谢子正</a:t>
                      </a:r>
                    </a:p>
                  </a:txBody>
                  <a:tcPr marL="117380" marR="117380" marT="58690" marB="58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收集数据、论文撰写</a:t>
                      </a:r>
                    </a:p>
                  </a:txBody>
                  <a:tcPr marL="117380" marR="117380" marT="58690" marB="58690"/>
                </a:tc>
                <a:extLst>
                  <a:ext uri="{0D108BD9-81ED-4DB2-BD59-A6C34878D82A}">
                    <a16:rowId xmlns:a16="http://schemas.microsoft.com/office/drawing/2014/main" val="201884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19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12923" y="1193519"/>
            <a:ext cx="5366151" cy="1015663"/>
            <a:chOff x="3412923" y="1193519"/>
            <a:chExt cx="5366151" cy="1015663"/>
          </a:xfrm>
        </p:grpSpPr>
        <p:sp>
          <p:nvSpPr>
            <p:cNvPr id="45" name="文本框 44"/>
            <p:cNvSpPr txBox="1"/>
            <p:nvPr/>
          </p:nvSpPr>
          <p:spPr>
            <a:xfrm>
              <a:off x="5125380" y="1193519"/>
              <a:ext cx="1941237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 录</a:t>
              </a: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812087" y="1625150"/>
              <a:ext cx="966987" cy="152400"/>
              <a:chOff x="9774601" y="5660136"/>
              <a:chExt cx="966987" cy="15240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 flipH="1">
              <a:off x="3412923" y="1625150"/>
              <a:ext cx="966987" cy="152400"/>
              <a:chOff x="9774601" y="5660136"/>
              <a:chExt cx="966987" cy="152400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66698" y="3041015"/>
            <a:ext cx="2462018" cy="1720215"/>
            <a:chOff x="1049" y="4789"/>
            <a:chExt cx="4001" cy="2709"/>
          </a:xfrm>
        </p:grpSpPr>
        <p:sp>
          <p:nvSpPr>
            <p:cNvPr id="49" name="泪滴形 48"/>
            <p:cNvSpPr/>
            <p:nvPr/>
          </p:nvSpPr>
          <p:spPr>
            <a:xfrm>
              <a:off x="2356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01</a:t>
              </a:r>
              <a:endParaRPr lang="zh-CN" altLang="en-US" sz="2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49" y="6433"/>
              <a:ext cx="4001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项目背景及创新点</a:t>
              </a:r>
              <a:endParaRPr lang="zh-CN" altLang="en-US" sz="24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08" y="7159"/>
              <a:ext cx="3276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kumimoji="1" lang="en-US" altLang="zh-CN" sz="1400" dirty="0">
                <a:solidFill>
                  <a:schemeClr val="accent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76650" y="3041015"/>
            <a:ext cx="1984375" cy="1720215"/>
            <a:chOff x="6036" y="4789"/>
            <a:chExt cx="3125" cy="2709"/>
          </a:xfrm>
        </p:grpSpPr>
        <p:sp>
          <p:nvSpPr>
            <p:cNvPr id="52" name="泪滴形 51"/>
            <p:cNvSpPr/>
            <p:nvPr/>
          </p:nvSpPr>
          <p:spPr>
            <a:xfrm>
              <a:off x="6909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02</a:t>
              </a:r>
              <a:endParaRPr lang="zh-CN" altLang="en-US" sz="2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144" y="6433"/>
              <a:ext cx="2908" cy="58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数据集介绍</a:t>
              </a:r>
              <a:endParaRPr lang="zh-CN" altLang="en-US" sz="24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36" y="7159"/>
              <a:ext cx="3125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kumimoji="1" lang="en-US" altLang="zh-CN" sz="1400" dirty="0">
                <a:solidFill>
                  <a:schemeClr val="accent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63335" y="3041015"/>
            <a:ext cx="1846580" cy="1720215"/>
            <a:chOff x="10144" y="4789"/>
            <a:chExt cx="2908" cy="2709"/>
          </a:xfrm>
        </p:grpSpPr>
        <p:sp>
          <p:nvSpPr>
            <p:cNvPr id="55" name="泪滴形 54"/>
            <p:cNvSpPr/>
            <p:nvPr/>
          </p:nvSpPr>
          <p:spPr>
            <a:xfrm>
              <a:off x="10908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03</a:t>
              </a:r>
              <a:endParaRPr lang="zh-CN" altLang="en-US" sz="2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630" y="6433"/>
              <a:ext cx="1939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原理分析</a:t>
              </a:r>
              <a:endParaRPr lang="zh-CN" altLang="en-US" sz="24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0144" y="7159"/>
              <a:ext cx="2908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en-US" altLang="zh-CN" sz="1400" dirty="0">
                <a:solidFill>
                  <a:schemeClr val="accent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912860" y="3041015"/>
            <a:ext cx="2386330" cy="1720215"/>
            <a:chOff x="14036" y="4789"/>
            <a:chExt cx="3758" cy="2709"/>
          </a:xfrm>
        </p:grpSpPr>
        <p:sp>
          <p:nvSpPr>
            <p:cNvPr id="66" name="泪滴形 65"/>
            <p:cNvSpPr/>
            <p:nvPr/>
          </p:nvSpPr>
          <p:spPr>
            <a:xfrm>
              <a:off x="15225" y="4789"/>
              <a:ext cx="1380" cy="13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2000" dirty="0"/>
                <a:t>04</a:t>
              </a:r>
              <a:endParaRPr lang="zh-CN" altLang="en-US" sz="2000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948" y="6433"/>
              <a:ext cx="1939" cy="58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实验结果</a:t>
              </a:r>
              <a:endParaRPr lang="zh-CN" altLang="en-US" sz="24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4036" y="7159"/>
              <a:ext cx="3758" cy="3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kumimoji="1" lang="en-US" altLang="zh-CN" sz="1400" dirty="0">
                <a:solidFill>
                  <a:schemeClr val="accent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ONE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324561" y="2960862"/>
            <a:ext cx="5539979" cy="948199"/>
            <a:chOff x="167969" y="2236967"/>
            <a:chExt cx="9125638" cy="1119941"/>
          </a:xfrm>
        </p:grpSpPr>
        <p:sp>
          <p:nvSpPr>
            <p:cNvPr id="19" name="文本框 18"/>
            <p:cNvSpPr txBox="1"/>
            <p:nvPr/>
          </p:nvSpPr>
          <p:spPr>
            <a:xfrm>
              <a:off x="167969" y="2236967"/>
              <a:ext cx="9125638" cy="98151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项目背景及创新点</a:t>
              </a:r>
              <a:endParaRPr kumimoji="1" lang="zh-CN" altLang="en-US" sz="54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61555" y="3080048"/>
              <a:ext cx="49911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en-US" altLang="zh-CN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01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项目背景</a:t>
            </a:r>
            <a:endParaRPr lang="zh-CN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92A68-4FFF-B8FF-87B2-BD1D341F4F5E}"/>
              </a:ext>
            </a:extLst>
          </p:cNvPr>
          <p:cNvSpPr txBox="1"/>
          <p:nvPr/>
        </p:nvSpPr>
        <p:spPr>
          <a:xfrm>
            <a:off x="1009650" y="1090765"/>
            <a:ext cx="10172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    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CLIP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Contrastive Language–Image Pretraining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 是由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OpenAI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提出的一种先进的跨模态对比学习框架，其核心目标是通过大规模图文配对数据，将图像和文本编码到同一个嵌入空间中。这样一来，我们可以在没有专门训练分类器的情况下，实现诸如“图文检索”、“图像描述”、“文本驱动图像检索”等任务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CLIP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核心优势在于它的对比学习机制：它在训练时尝试最大化图像与其对应文本之间的相似度，同时最小化图像与其他文本之间的相似度，反之亦然。这使得模型具备强大的跨模态泛化能力，在多个下游任务上都表现优异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然而，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CLIP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原始的损失函数（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）在处理一些小规模数据集或复杂样本（如语义相近但标签不同的图文对）时，容易出现对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hard negative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（困难负样本）识别能力不足的问题，从而影响模型在细粒度任务中的表现。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因此，本项目基于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CLIP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的原始框架，引入了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TripletMarginLoss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并与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融合，构建了新的联合损失函数结构，以增强模型在局部空间的判别能力。希望通过这种改进，使得模型不仅在全局对齐上表现稳定，同时也能更好地区分语义相近的错配样本，从而提高在小数据集或细粒度任务中的鲁棒性和检索效果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7317930" y="1078992"/>
            <a:ext cx="0" cy="506577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49970" y="1078992"/>
            <a:ext cx="0" cy="506577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79421" y="4039969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92286" y="3943060"/>
            <a:ext cx="3060509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02.</a:t>
            </a:r>
            <a:r>
              <a:rPr lang="zh-CN" altLang="en-US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引入三元组损失 </a:t>
            </a:r>
            <a:r>
              <a:rPr lang="en-US" altLang="zh-CN" sz="2800" b="1" dirty="0" err="1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TripletMarginLoss</a:t>
            </a:r>
            <a:endParaRPr lang="en-US" altLang="zh-CN" sz="2800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247381" y="2086465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47381" y="4039969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60246" y="1891675"/>
            <a:ext cx="4065696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03.</a:t>
            </a:r>
            <a:r>
              <a:rPr lang="zh-CN" altLang="en-US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损失函数组合：</a:t>
            </a:r>
            <a:r>
              <a:rPr lang="en-US" altLang="zh-CN" sz="2800" b="1" dirty="0" err="1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InfoNCE</a:t>
            </a:r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+ </a:t>
            </a:r>
            <a:r>
              <a:rPr lang="el-GR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α </a:t>
            </a:r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el-GR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TripletLoss</a:t>
            </a:r>
            <a:endParaRPr lang="en-US" altLang="zh-CN" sz="2800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60246" y="3943060"/>
            <a:ext cx="4065694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04.</a:t>
            </a:r>
            <a:r>
              <a:rPr lang="zh-CN" altLang="en-US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融合全局对齐与局部判别信息</a:t>
            </a:r>
          </a:p>
          <a:p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2350" y="1837233"/>
            <a:ext cx="661670" cy="661670"/>
            <a:chOff x="1610" y="2556"/>
            <a:chExt cx="1042" cy="1042"/>
          </a:xfrm>
        </p:grpSpPr>
        <p:sp>
          <p:nvSpPr>
            <p:cNvPr id="5" name="椭圆 4"/>
            <p:cNvSpPr/>
            <p:nvPr/>
          </p:nvSpPr>
          <p:spPr>
            <a:xfrm>
              <a:off x="1610" y="2556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861" y="2842"/>
              <a:ext cx="539" cy="538"/>
            </a:xfrm>
            <a:custGeom>
              <a:avLst/>
              <a:gdLst>
                <a:gd name="T0" fmla="*/ 5136 w 5158"/>
                <a:gd name="T1" fmla="*/ 1919 h 5159"/>
                <a:gd name="T2" fmla="*/ 4927 w 5158"/>
                <a:gd name="T3" fmla="*/ 600 h 5159"/>
                <a:gd name="T4" fmla="*/ 4559 w 5158"/>
                <a:gd name="T5" fmla="*/ 232 h 5159"/>
                <a:gd name="T6" fmla="*/ 3240 w 5158"/>
                <a:gd name="T7" fmla="*/ 22 h 5159"/>
                <a:gd name="T8" fmla="*/ 2858 w 5158"/>
                <a:gd name="T9" fmla="*/ 147 h 5159"/>
                <a:gd name="T10" fmla="*/ 173 w 5158"/>
                <a:gd name="T11" fmla="*/ 2831 h 5159"/>
                <a:gd name="T12" fmla="*/ 173 w 5158"/>
                <a:gd name="T13" fmla="*/ 3457 h 5159"/>
                <a:gd name="T14" fmla="*/ 1701 w 5158"/>
                <a:gd name="T15" fmla="*/ 4986 h 5159"/>
                <a:gd name="T16" fmla="*/ 2327 w 5158"/>
                <a:gd name="T17" fmla="*/ 4986 h 5159"/>
                <a:gd name="T18" fmla="*/ 5012 w 5158"/>
                <a:gd name="T19" fmla="*/ 2301 h 5159"/>
                <a:gd name="T20" fmla="*/ 5136 w 5158"/>
                <a:gd name="T21" fmla="*/ 1919 h 5159"/>
                <a:gd name="T22" fmla="*/ 2212 w 5158"/>
                <a:gd name="T23" fmla="*/ 4643 h 5159"/>
                <a:gd name="T24" fmla="*/ 1968 w 5158"/>
                <a:gd name="T25" fmla="*/ 4643 h 5159"/>
                <a:gd name="T26" fmla="*/ 515 w 5158"/>
                <a:gd name="T27" fmla="*/ 3191 h 5159"/>
                <a:gd name="T28" fmla="*/ 515 w 5158"/>
                <a:gd name="T29" fmla="*/ 2946 h 5159"/>
                <a:gd name="T30" fmla="*/ 760 w 5158"/>
                <a:gd name="T31" fmla="*/ 2946 h 5159"/>
                <a:gd name="T32" fmla="*/ 2212 w 5158"/>
                <a:gd name="T33" fmla="*/ 4399 h 5159"/>
                <a:gd name="T34" fmla="*/ 2212 w 5158"/>
                <a:gd name="T35" fmla="*/ 4643 h 5159"/>
                <a:gd name="T36" fmla="*/ 4166 w 5158"/>
                <a:gd name="T37" fmla="*/ 1464 h 5159"/>
                <a:gd name="T38" fmla="*/ 3695 w 5158"/>
                <a:gd name="T39" fmla="*/ 1464 h 5159"/>
                <a:gd name="T40" fmla="*/ 3695 w 5158"/>
                <a:gd name="T41" fmla="*/ 993 h 5159"/>
                <a:gd name="T42" fmla="*/ 4166 w 5158"/>
                <a:gd name="T43" fmla="*/ 993 h 5159"/>
                <a:gd name="T44" fmla="*/ 4166 w 5158"/>
                <a:gd name="T45" fmla="*/ 1464 h 5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8" h="5159">
                  <a:moveTo>
                    <a:pt x="5136" y="1919"/>
                  </a:moveTo>
                  <a:lnTo>
                    <a:pt x="4927" y="600"/>
                  </a:lnTo>
                  <a:cubicBezTo>
                    <a:pt x="4897" y="411"/>
                    <a:pt x="4748" y="262"/>
                    <a:pt x="4559" y="232"/>
                  </a:cubicBezTo>
                  <a:lnTo>
                    <a:pt x="3240" y="22"/>
                  </a:lnTo>
                  <a:cubicBezTo>
                    <a:pt x="3100" y="0"/>
                    <a:pt x="2958" y="46"/>
                    <a:pt x="2858" y="147"/>
                  </a:cubicBezTo>
                  <a:lnTo>
                    <a:pt x="173" y="2831"/>
                  </a:lnTo>
                  <a:cubicBezTo>
                    <a:pt x="0" y="3004"/>
                    <a:pt x="0" y="3285"/>
                    <a:pt x="173" y="3457"/>
                  </a:cubicBezTo>
                  <a:lnTo>
                    <a:pt x="1701" y="4986"/>
                  </a:lnTo>
                  <a:cubicBezTo>
                    <a:pt x="1874" y="5159"/>
                    <a:pt x="2154" y="5159"/>
                    <a:pt x="2327" y="4986"/>
                  </a:cubicBezTo>
                  <a:lnTo>
                    <a:pt x="5012" y="2301"/>
                  </a:lnTo>
                  <a:cubicBezTo>
                    <a:pt x="5112" y="2201"/>
                    <a:pt x="5158" y="2059"/>
                    <a:pt x="5136" y="1919"/>
                  </a:cubicBezTo>
                  <a:close/>
                  <a:moveTo>
                    <a:pt x="2212" y="4643"/>
                  </a:moveTo>
                  <a:cubicBezTo>
                    <a:pt x="2145" y="4711"/>
                    <a:pt x="2035" y="4711"/>
                    <a:pt x="1968" y="4643"/>
                  </a:cubicBezTo>
                  <a:lnTo>
                    <a:pt x="515" y="3191"/>
                  </a:lnTo>
                  <a:cubicBezTo>
                    <a:pt x="448" y="3124"/>
                    <a:pt x="448" y="3014"/>
                    <a:pt x="515" y="2946"/>
                  </a:cubicBezTo>
                  <a:cubicBezTo>
                    <a:pt x="583" y="2879"/>
                    <a:pt x="692" y="2879"/>
                    <a:pt x="760" y="2946"/>
                  </a:cubicBezTo>
                  <a:lnTo>
                    <a:pt x="2212" y="4399"/>
                  </a:lnTo>
                  <a:cubicBezTo>
                    <a:pt x="2280" y="4466"/>
                    <a:pt x="2280" y="4576"/>
                    <a:pt x="2212" y="4643"/>
                  </a:cubicBezTo>
                  <a:close/>
                  <a:moveTo>
                    <a:pt x="4166" y="1464"/>
                  </a:moveTo>
                  <a:cubicBezTo>
                    <a:pt x="4036" y="1594"/>
                    <a:pt x="3825" y="1594"/>
                    <a:pt x="3695" y="1464"/>
                  </a:cubicBezTo>
                  <a:cubicBezTo>
                    <a:pt x="3565" y="1334"/>
                    <a:pt x="3565" y="1123"/>
                    <a:pt x="3695" y="993"/>
                  </a:cubicBezTo>
                  <a:cubicBezTo>
                    <a:pt x="3825" y="862"/>
                    <a:pt x="4036" y="862"/>
                    <a:pt x="4166" y="993"/>
                  </a:cubicBezTo>
                  <a:cubicBezTo>
                    <a:pt x="4296" y="1123"/>
                    <a:pt x="4296" y="1334"/>
                    <a:pt x="4166" y="1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sz="16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13460" y="3794625"/>
            <a:ext cx="661670" cy="661670"/>
            <a:chOff x="1610" y="6068"/>
            <a:chExt cx="1042" cy="1042"/>
          </a:xfrm>
        </p:grpSpPr>
        <p:sp>
          <p:nvSpPr>
            <p:cNvPr id="6" name="椭圆 5"/>
            <p:cNvSpPr/>
            <p:nvPr/>
          </p:nvSpPr>
          <p:spPr>
            <a:xfrm>
              <a:off x="1610" y="6068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861" y="6321"/>
              <a:ext cx="539" cy="538"/>
            </a:xfrm>
            <a:custGeom>
              <a:avLst/>
              <a:gdLst>
                <a:gd name="T0" fmla="*/ 370 w 413"/>
                <a:gd name="T1" fmla="*/ 139 h 413"/>
                <a:gd name="T2" fmla="*/ 353 w 413"/>
                <a:gd name="T3" fmla="*/ 61 h 413"/>
                <a:gd name="T4" fmla="*/ 274 w 413"/>
                <a:gd name="T5" fmla="*/ 43 h 413"/>
                <a:gd name="T6" fmla="*/ 207 w 413"/>
                <a:gd name="T7" fmla="*/ 0 h 413"/>
                <a:gd name="T8" fmla="*/ 139 w 413"/>
                <a:gd name="T9" fmla="*/ 43 h 413"/>
                <a:gd name="T10" fmla="*/ 43 w 413"/>
                <a:gd name="T11" fmla="*/ 103 h 413"/>
                <a:gd name="T12" fmla="*/ 18 w 413"/>
                <a:gd name="T13" fmla="*/ 164 h 413"/>
                <a:gd name="T14" fmla="*/ 18 w 413"/>
                <a:gd name="T15" fmla="*/ 249 h 413"/>
                <a:gd name="T16" fmla="*/ 43 w 413"/>
                <a:gd name="T17" fmla="*/ 310 h 413"/>
                <a:gd name="T18" fmla="*/ 103 w 413"/>
                <a:gd name="T19" fmla="*/ 370 h 413"/>
                <a:gd name="T20" fmla="*/ 164 w 413"/>
                <a:gd name="T21" fmla="*/ 396 h 413"/>
                <a:gd name="T22" fmla="*/ 249 w 413"/>
                <a:gd name="T23" fmla="*/ 396 h 413"/>
                <a:gd name="T24" fmla="*/ 310 w 413"/>
                <a:gd name="T25" fmla="*/ 370 h 413"/>
                <a:gd name="T26" fmla="*/ 370 w 413"/>
                <a:gd name="T27" fmla="*/ 274 h 413"/>
                <a:gd name="T28" fmla="*/ 413 w 413"/>
                <a:gd name="T29" fmla="*/ 207 h 413"/>
                <a:gd name="T30" fmla="*/ 146 w 413"/>
                <a:gd name="T31" fmla="*/ 261 h 413"/>
                <a:gd name="T32" fmla="*/ 104 w 413"/>
                <a:gd name="T33" fmla="*/ 225 h 413"/>
                <a:gd name="T34" fmla="*/ 88 w 413"/>
                <a:gd name="T35" fmla="*/ 192 h 413"/>
                <a:gd name="T36" fmla="*/ 89 w 413"/>
                <a:gd name="T37" fmla="*/ 261 h 413"/>
                <a:gd name="T38" fmla="*/ 69 w 413"/>
                <a:gd name="T39" fmla="*/ 167 h 413"/>
                <a:gd name="T40" fmla="*/ 113 w 413"/>
                <a:gd name="T41" fmla="*/ 201 h 413"/>
                <a:gd name="T42" fmla="*/ 129 w 413"/>
                <a:gd name="T43" fmla="*/ 233 h 413"/>
                <a:gd name="T44" fmla="*/ 127 w 413"/>
                <a:gd name="T45" fmla="*/ 167 h 413"/>
                <a:gd name="T46" fmla="*/ 146 w 413"/>
                <a:gd name="T47" fmla="*/ 261 h 413"/>
                <a:gd name="T48" fmla="*/ 224 w 413"/>
                <a:gd name="T49" fmla="*/ 261 h 413"/>
                <a:gd name="T50" fmla="*/ 165 w 413"/>
                <a:gd name="T51" fmla="*/ 167 h 413"/>
                <a:gd name="T52" fmla="*/ 222 w 413"/>
                <a:gd name="T53" fmla="*/ 185 h 413"/>
                <a:gd name="T54" fmla="*/ 186 w 413"/>
                <a:gd name="T55" fmla="*/ 204 h 413"/>
                <a:gd name="T56" fmla="*/ 220 w 413"/>
                <a:gd name="T57" fmla="*/ 221 h 413"/>
                <a:gd name="T58" fmla="*/ 186 w 413"/>
                <a:gd name="T59" fmla="*/ 243 h 413"/>
                <a:gd name="T60" fmla="*/ 224 w 413"/>
                <a:gd name="T61" fmla="*/ 261 h 413"/>
                <a:gd name="T62" fmla="*/ 327 w 413"/>
                <a:gd name="T63" fmla="*/ 261 h 413"/>
                <a:gd name="T64" fmla="*/ 297 w 413"/>
                <a:gd name="T65" fmla="*/ 220 h 413"/>
                <a:gd name="T66" fmla="*/ 292 w 413"/>
                <a:gd name="T67" fmla="*/ 192 h 413"/>
                <a:gd name="T68" fmla="*/ 278 w 413"/>
                <a:gd name="T69" fmla="*/ 261 h 413"/>
                <a:gd name="T70" fmla="*/ 232 w 413"/>
                <a:gd name="T71" fmla="*/ 167 h 413"/>
                <a:gd name="T72" fmla="*/ 262 w 413"/>
                <a:gd name="T73" fmla="*/ 206 h 413"/>
                <a:gd name="T74" fmla="*/ 268 w 413"/>
                <a:gd name="T75" fmla="*/ 238 h 413"/>
                <a:gd name="T76" fmla="*/ 282 w 413"/>
                <a:gd name="T77" fmla="*/ 167 h 413"/>
                <a:gd name="T78" fmla="*/ 312 w 413"/>
                <a:gd name="T79" fmla="*/ 207 h 413"/>
                <a:gd name="T80" fmla="*/ 317 w 413"/>
                <a:gd name="T81" fmla="*/ 238 h 413"/>
                <a:gd name="T82" fmla="*/ 330 w 413"/>
                <a:gd name="T83" fmla="*/ 167 h 413"/>
                <a:gd name="T84" fmla="*/ 327 w 413"/>
                <a:gd name="T85" fmla="*/ 261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3" h="413">
                  <a:moveTo>
                    <a:pt x="396" y="164"/>
                  </a:moveTo>
                  <a:lnTo>
                    <a:pt x="370" y="139"/>
                  </a:lnTo>
                  <a:lnTo>
                    <a:pt x="370" y="103"/>
                  </a:lnTo>
                  <a:cubicBezTo>
                    <a:pt x="370" y="87"/>
                    <a:pt x="364" y="72"/>
                    <a:pt x="353" y="61"/>
                  </a:cubicBezTo>
                  <a:cubicBezTo>
                    <a:pt x="341" y="49"/>
                    <a:pt x="326" y="43"/>
                    <a:pt x="310" y="43"/>
                  </a:cubicBezTo>
                  <a:lnTo>
                    <a:pt x="274" y="43"/>
                  </a:lnTo>
                  <a:lnTo>
                    <a:pt x="249" y="18"/>
                  </a:lnTo>
                  <a:cubicBezTo>
                    <a:pt x="238" y="6"/>
                    <a:pt x="223" y="0"/>
                    <a:pt x="207" y="0"/>
                  </a:cubicBezTo>
                  <a:cubicBezTo>
                    <a:pt x="191" y="0"/>
                    <a:pt x="176" y="6"/>
                    <a:pt x="164" y="18"/>
                  </a:cubicBezTo>
                  <a:lnTo>
                    <a:pt x="139" y="43"/>
                  </a:lnTo>
                  <a:lnTo>
                    <a:pt x="103" y="43"/>
                  </a:lnTo>
                  <a:cubicBezTo>
                    <a:pt x="70" y="43"/>
                    <a:pt x="43" y="70"/>
                    <a:pt x="43" y="103"/>
                  </a:cubicBezTo>
                  <a:lnTo>
                    <a:pt x="43" y="139"/>
                  </a:lnTo>
                  <a:lnTo>
                    <a:pt x="18" y="164"/>
                  </a:lnTo>
                  <a:cubicBezTo>
                    <a:pt x="6" y="176"/>
                    <a:pt x="0" y="191"/>
                    <a:pt x="0" y="207"/>
                  </a:cubicBezTo>
                  <a:cubicBezTo>
                    <a:pt x="0" y="223"/>
                    <a:pt x="6" y="238"/>
                    <a:pt x="18" y="249"/>
                  </a:cubicBezTo>
                  <a:lnTo>
                    <a:pt x="43" y="274"/>
                  </a:lnTo>
                  <a:lnTo>
                    <a:pt x="43" y="310"/>
                  </a:lnTo>
                  <a:cubicBezTo>
                    <a:pt x="43" y="326"/>
                    <a:pt x="49" y="341"/>
                    <a:pt x="61" y="353"/>
                  </a:cubicBezTo>
                  <a:cubicBezTo>
                    <a:pt x="72" y="364"/>
                    <a:pt x="87" y="370"/>
                    <a:pt x="103" y="370"/>
                  </a:cubicBezTo>
                  <a:lnTo>
                    <a:pt x="139" y="370"/>
                  </a:lnTo>
                  <a:lnTo>
                    <a:pt x="164" y="396"/>
                  </a:lnTo>
                  <a:cubicBezTo>
                    <a:pt x="176" y="407"/>
                    <a:pt x="191" y="413"/>
                    <a:pt x="207" y="413"/>
                  </a:cubicBezTo>
                  <a:cubicBezTo>
                    <a:pt x="223" y="413"/>
                    <a:pt x="238" y="407"/>
                    <a:pt x="249" y="396"/>
                  </a:cubicBezTo>
                  <a:lnTo>
                    <a:pt x="274" y="370"/>
                  </a:lnTo>
                  <a:lnTo>
                    <a:pt x="310" y="370"/>
                  </a:lnTo>
                  <a:cubicBezTo>
                    <a:pt x="343" y="370"/>
                    <a:pt x="370" y="343"/>
                    <a:pt x="370" y="310"/>
                  </a:cubicBezTo>
                  <a:lnTo>
                    <a:pt x="370" y="274"/>
                  </a:lnTo>
                  <a:lnTo>
                    <a:pt x="396" y="249"/>
                  </a:lnTo>
                  <a:cubicBezTo>
                    <a:pt x="407" y="238"/>
                    <a:pt x="413" y="223"/>
                    <a:pt x="413" y="207"/>
                  </a:cubicBezTo>
                  <a:cubicBezTo>
                    <a:pt x="413" y="191"/>
                    <a:pt x="407" y="176"/>
                    <a:pt x="396" y="164"/>
                  </a:cubicBezTo>
                  <a:close/>
                  <a:moveTo>
                    <a:pt x="146" y="261"/>
                  </a:moveTo>
                  <a:lnTo>
                    <a:pt x="124" y="261"/>
                  </a:lnTo>
                  <a:lnTo>
                    <a:pt x="104" y="225"/>
                  </a:lnTo>
                  <a:cubicBezTo>
                    <a:pt x="99" y="215"/>
                    <a:pt x="93" y="203"/>
                    <a:pt x="88" y="192"/>
                  </a:cubicBezTo>
                  <a:lnTo>
                    <a:pt x="88" y="192"/>
                  </a:lnTo>
                  <a:cubicBezTo>
                    <a:pt x="88" y="204"/>
                    <a:pt x="89" y="217"/>
                    <a:pt x="89" y="232"/>
                  </a:cubicBezTo>
                  <a:lnTo>
                    <a:pt x="89" y="261"/>
                  </a:lnTo>
                  <a:lnTo>
                    <a:pt x="69" y="261"/>
                  </a:lnTo>
                  <a:lnTo>
                    <a:pt x="69" y="167"/>
                  </a:lnTo>
                  <a:lnTo>
                    <a:pt x="94" y="167"/>
                  </a:lnTo>
                  <a:lnTo>
                    <a:pt x="113" y="201"/>
                  </a:lnTo>
                  <a:cubicBezTo>
                    <a:pt x="119" y="211"/>
                    <a:pt x="124" y="223"/>
                    <a:pt x="128" y="233"/>
                  </a:cubicBezTo>
                  <a:lnTo>
                    <a:pt x="129" y="233"/>
                  </a:lnTo>
                  <a:cubicBezTo>
                    <a:pt x="128" y="221"/>
                    <a:pt x="127" y="209"/>
                    <a:pt x="127" y="195"/>
                  </a:cubicBezTo>
                  <a:lnTo>
                    <a:pt x="127" y="167"/>
                  </a:lnTo>
                  <a:lnTo>
                    <a:pt x="146" y="167"/>
                  </a:lnTo>
                  <a:lnTo>
                    <a:pt x="146" y="261"/>
                  </a:lnTo>
                  <a:lnTo>
                    <a:pt x="146" y="261"/>
                  </a:lnTo>
                  <a:close/>
                  <a:moveTo>
                    <a:pt x="224" y="261"/>
                  </a:moveTo>
                  <a:lnTo>
                    <a:pt x="165" y="261"/>
                  </a:lnTo>
                  <a:lnTo>
                    <a:pt x="165" y="167"/>
                  </a:lnTo>
                  <a:lnTo>
                    <a:pt x="222" y="167"/>
                  </a:lnTo>
                  <a:lnTo>
                    <a:pt x="222" y="185"/>
                  </a:lnTo>
                  <a:lnTo>
                    <a:pt x="186" y="185"/>
                  </a:lnTo>
                  <a:lnTo>
                    <a:pt x="186" y="204"/>
                  </a:lnTo>
                  <a:lnTo>
                    <a:pt x="220" y="204"/>
                  </a:lnTo>
                  <a:lnTo>
                    <a:pt x="220" y="221"/>
                  </a:lnTo>
                  <a:lnTo>
                    <a:pt x="186" y="221"/>
                  </a:lnTo>
                  <a:lnTo>
                    <a:pt x="186" y="243"/>
                  </a:lnTo>
                  <a:lnTo>
                    <a:pt x="224" y="243"/>
                  </a:lnTo>
                  <a:lnTo>
                    <a:pt x="224" y="261"/>
                  </a:lnTo>
                  <a:lnTo>
                    <a:pt x="224" y="261"/>
                  </a:lnTo>
                  <a:close/>
                  <a:moveTo>
                    <a:pt x="327" y="261"/>
                  </a:moveTo>
                  <a:lnTo>
                    <a:pt x="305" y="261"/>
                  </a:lnTo>
                  <a:lnTo>
                    <a:pt x="297" y="220"/>
                  </a:lnTo>
                  <a:cubicBezTo>
                    <a:pt x="295" y="211"/>
                    <a:pt x="293" y="202"/>
                    <a:pt x="292" y="192"/>
                  </a:cubicBezTo>
                  <a:lnTo>
                    <a:pt x="292" y="192"/>
                  </a:lnTo>
                  <a:cubicBezTo>
                    <a:pt x="290" y="202"/>
                    <a:pt x="289" y="211"/>
                    <a:pt x="287" y="220"/>
                  </a:cubicBezTo>
                  <a:lnTo>
                    <a:pt x="278" y="261"/>
                  </a:lnTo>
                  <a:lnTo>
                    <a:pt x="255" y="261"/>
                  </a:lnTo>
                  <a:lnTo>
                    <a:pt x="232" y="167"/>
                  </a:lnTo>
                  <a:lnTo>
                    <a:pt x="255" y="167"/>
                  </a:lnTo>
                  <a:lnTo>
                    <a:pt x="262" y="206"/>
                  </a:lnTo>
                  <a:cubicBezTo>
                    <a:pt x="264" y="217"/>
                    <a:pt x="266" y="229"/>
                    <a:pt x="268" y="238"/>
                  </a:cubicBezTo>
                  <a:lnTo>
                    <a:pt x="268" y="238"/>
                  </a:lnTo>
                  <a:cubicBezTo>
                    <a:pt x="269" y="228"/>
                    <a:pt x="272" y="217"/>
                    <a:pt x="274" y="206"/>
                  </a:cubicBezTo>
                  <a:lnTo>
                    <a:pt x="282" y="167"/>
                  </a:lnTo>
                  <a:lnTo>
                    <a:pt x="304" y="167"/>
                  </a:lnTo>
                  <a:lnTo>
                    <a:pt x="312" y="207"/>
                  </a:lnTo>
                  <a:cubicBezTo>
                    <a:pt x="314" y="218"/>
                    <a:pt x="315" y="228"/>
                    <a:pt x="317" y="238"/>
                  </a:cubicBezTo>
                  <a:lnTo>
                    <a:pt x="317" y="238"/>
                  </a:lnTo>
                  <a:cubicBezTo>
                    <a:pt x="318" y="228"/>
                    <a:pt x="320" y="217"/>
                    <a:pt x="322" y="206"/>
                  </a:cubicBezTo>
                  <a:lnTo>
                    <a:pt x="330" y="167"/>
                  </a:lnTo>
                  <a:lnTo>
                    <a:pt x="351" y="167"/>
                  </a:lnTo>
                  <a:lnTo>
                    <a:pt x="327" y="2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90310" y="3797165"/>
            <a:ext cx="661670" cy="661670"/>
            <a:chOff x="9906" y="6079"/>
            <a:chExt cx="1042" cy="1042"/>
          </a:xfrm>
        </p:grpSpPr>
        <p:sp>
          <p:nvSpPr>
            <p:cNvPr id="17" name="椭圆 16"/>
            <p:cNvSpPr/>
            <p:nvPr/>
          </p:nvSpPr>
          <p:spPr>
            <a:xfrm>
              <a:off x="9906" y="6079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163" y="6331"/>
              <a:ext cx="527" cy="539"/>
            </a:xfrm>
            <a:custGeom>
              <a:avLst/>
              <a:gdLst>
                <a:gd name="connsiteX0" fmla="*/ 47370 w 595290"/>
                <a:gd name="connsiteY0" fmla="*/ 369974 h 607921"/>
                <a:gd name="connsiteX1" fmla="*/ 48020 w 595290"/>
                <a:gd name="connsiteY1" fmla="*/ 369974 h 607921"/>
                <a:gd name="connsiteX2" fmla="*/ 96040 w 595290"/>
                <a:gd name="connsiteY2" fmla="*/ 417923 h 607921"/>
                <a:gd name="connsiteX3" fmla="*/ 48020 w 595290"/>
                <a:gd name="connsiteY3" fmla="*/ 465872 h 607921"/>
                <a:gd name="connsiteX4" fmla="*/ 47370 w 595290"/>
                <a:gd name="connsiteY4" fmla="*/ 465872 h 607921"/>
                <a:gd name="connsiteX5" fmla="*/ 37366 w 595290"/>
                <a:gd name="connsiteY5" fmla="*/ 464673 h 607921"/>
                <a:gd name="connsiteX6" fmla="*/ 27361 w 595290"/>
                <a:gd name="connsiteY6" fmla="*/ 461177 h 607921"/>
                <a:gd name="connsiteX7" fmla="*/ 0 w 595290"/>
                <a:gd name="connsiteY7" fmla="*/ 417923 h 607921"/>
                <a:gd name="connsiteX8" fmla="*/ 27361 w 595290"/>
                <a:gd name="connsiteY8" fmla="*/ 374619 h 607921"/>
                <a:gd name="connsiteX9" fmla="*/ 37366 w 595290"/>
                <a:gd name="connsiteY9" fmla="*/ 371173 h 607921"/>
                <a:gd name="connsiteX10" fmla="*/ 47370 w 595290"/>
                <a:gd name="connsiteY10" fmla="*/ 369974 h 607921"/>
                <a:gd name="connsiteX11" fmla="*/ 547270 w 595290"/>
                <a:gd name="connsiteY11" fmla="*/ 369833 h 607921"/>
                <a:gd name="connsiteX12" fmla="*/ 557274 w 595290"/>
                <a:gd name="connsiteY12" fmla="*/ 370882 h 607921"/>
                <a:gd name="connsiteX13" fmla="*/ 567278 w 595290"/>
                <a:gd name="connsiteY13" fmla="*/ 374228 h 607921"/>
                <a:gd name="connsiteX14" fmla="*/ 595290 w 595290"/>
                <a:gd name="connsiteY14" fmla="*/ 417828 h 607921"/>
                <a:gd name="connsiteX15" fmla="*/ 567278 w 595290"/>
                <a:gd name="connsiteY15" fmla="*/ 461478 h 607921"/>
                <a:gd name="connsiteX16" fmla="*/ 557274 w 595290"/>
                <a:gd name="connsiteY16" fmla="*/ 464774 h 607921"/>
                <a:gd name="connsiteX17" fmla="*/ 547270 w 595290"/>
                <a:gd name="connsiteY17" fmla="*/ 465873 h 607921"/>
                <a:gd name="connsiteX18" fmla="*/ 499250 w 595290"/>
                <a:gd name="connsiteY18" fmla="*/ 417928 h 607921"/>
                <a:gd name="connsiteX19" fmla="*/ 547270 w 595290"/>
                <a:gd name="connsiteY19" fmla="*/ 369833 h 607921"/>
                <a:gd name="connsiteX20" fmla="*/ 172366 w 595290"/>
                <a:gd name="connsiteY20" fmla="*/ 284449 h 607921"/>
                <a:gd name="connsiteX21" fmla="*/ 297363 w 595290"/>
                <a:gd name="connsiteY21" fmla="*/ 306124 h 607921"/>
                <a:gd name="connsiteX22" fmla="*/ 422360 w 595290"/>
                <a:gd name="connsiteY22" fmla="*/ 284449 h 607921"/>
                <a:gd name="connsiteX23" fmla="*/ 535652 w 595290"/>
                <a:gd name="connsiteY23" fmla="*/ 302128 h 607921"/>
                <a:gd name="connsiteX24" fmla="*/ 547306 w 595290"/>
                <a:gd name="connsiteY24" fmla="*/ 318010 h 607921"/>
                <a:gd name="connsiteX25" fmla="*/ 547306 w 595290"/>
                <a:gd name="connsiteY25" fmla="*/ 345977 h 607921"/>
                <a:gd name="connsiteX26" fmla="*/ 496387 w 595290"/>
                <a:gd name="connsiteY26" fmla="*/ 367002 h 607921"/>
                <a:gd name="connsiteX27" fmla="*/ 475279 w 595290"/>
                <a:gd name="connsiteY27" fmla="*/ 417893 h 607921"/>
                <a:gd name="connsiteX28" fmla="*/ 496387 w 595290"/>
                <a:gd name="connsiteY28" fmla="*/ 468734 h 607921"/>
                <a:gd name="connsiteX29" fmla="*/ 547306 w 595290"/>
                <a:gd name="connsiteY29" fmla="*/ 489809 h 607921"/>
                <a:gd name="connsiteX30" fmla="*/ 547306 w 595290"/>
                <a:gd name="connsiteY30" fmla="*/ 586197 h 607921"/>
                <a:gd name="connsiteX31" fmla="*/ 530700 w 595290"/>
                <a:gd name="connsiteY31" fmla="*/ 602877 h 607921"/>
                <a:gd name="connsiteX32" fmla="*/ 527299 w 595290"/>
                <a:gd name="connsiteY32" fmla="*/ 602527 h 607921"/>
                <a:gd name="connsiteX33" fmla="*/ 422360 w 595290"/>
                <a:gd name="connsiteY33" fmla="*/ 594087 h 607921"/>
                <a:gd name="connsiteX34" fmla="*/ 297363 w 595290"/>
                <a:gd name="connsiteY34" fmla="*/ 607921 h 607921"/>
                <a:gd name="connsiteX35" fmla="*/ 172366 w 595290"/>
                <a:gd name="connsiteY35" fmla="*/ 594087 h 607921"/>
                <a:gd name="connsiteX36" fmla="*/ 67427 w 595290"/>
                <a:gd name="connsiteY36" fmla="*/ 602527 h 607921"/>
                <a:gd name="connsiteX37" fmla="*/ 64026 w 595290"/>
                <a:gd name="connsiteY37" fmla="*/ 602877 h 607921"/>
                <a:gd name="connsiteX38" fmla="*/ 47420 w 595290"/>
                <a:gd name="connsiteY38" fmla="*/ 586197 h 607921"/>
                <a:gd name="connsiteX39" fmla="*/ 47420 w 595290"/>
                <a:gd name="connsiteY39" fmla="*/ 489809 h 607921"/>
                <a:gd name="connsiteX40" fmla="*/ 48070 w 595290"/>
                <a:gd name="connsiteY40" fmla="*/ 489809 h 607921"/>
                <a:gd name="connsiteX41" fmla="*/ 99039 w 595290"/>
                <a:gd name="connsiteY41" fmla="*/ 468734 h 607921"/>
                <a:gd name="connsiteX42" fmla="*/ 120097 w 595290"/>
                <a:gd name="connsiteY42" fmla="*/ 417893 h 607921"/>
                <a:gd name="connsiteX43" fmla="*/ 99039 w 595290"/>
                <a:gd name="connsiteY43" fmla="*/ 367002 h 607921"/>
                <a:gd name="connsiteX44" fmla="*/ 48070 w 595290"/>
                <a:gd name="connsiteY44" fmla="*/ 345977 h 607921"/>
                <a:gd name="connsiteX45" fmla="*/ 47420 w 595290"/>
                <a:gd name="connsiteY45" fmla="*/ 345977 h 607921"/>
                <a:gd name="connsiteX46" fmla="*/ 47420 w 595290"/>
                <a:gd name="connsiteY46" fmla="*/ 318010 h 607921"/>
                <a:gd name="connsiteX47" fmla="*/ 59074 w 595290"/>
                <a:gd name="connsiteY47" fmla="*/ 302128 h 607921"/>
                <a:gd name="connsiteX48" fmla="*/ 172366 w 595290"/>
                <a:gd name="connsiteY48" fmla="*/ 284449 h 607921"/>
                <a:gd name="connsiteX49" fmla="*/ 297363 w 595290"/>
                <a:gd name="connsiteY49" fmla="*/ 0 h 607921"/>
                <a:gd name="connsiteX50" fmla="*/ 432355 w 595290"/>
                <a:gd name="connsiteY50" fmla="*/ 134780 h 607921"/>
                <a:gd name="connsiteX51" fmla="*/ 297363 w 595290"/>
                <a:gd name="connsiteY51" fmla="*/ 269560 h 607921"/>
                <a:gd name="connsiteX52" fmla="*/ 162371 w 595290"/>
                <a:gd name="connsiteY52" fmla="*/ 134780 h 607921"/>
                <a:gd name="connsiteX53" fmla="*/ 297363 w 595290"/>
                <a:gd name="connsiteY53" fmla="*/ 0 h 60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95290" h="607921">
                  <a:moveTo>
                    <a:pt x="47370" y="369974"/>
                  </a:moveTo>
                  <a:lnTo>
                    <a:pt x="48020" y="369974"/>
                  </a:lnTo>
                  <a:cubicBezTo>
                    <a:pt x="74581" y="369974"/>
                    <a:pt x="96040" y="391401"/>
                    <a:pt x="96040" y="417923"/>
                  </a:cubicBezTo>
                  <a:cubicBezTo>
                    <a:pt x="96040" y="444395"/>
                    <a:pt x="74581" y="465872"/>
                    <a:pt x="48020" y="465872"/>
                  </a:cubicBezTo>
                  <a:lnTo>
                    <a:pt x="47370" y="465872"/>
                  </a:lnTo>
                  <a:cubicBezTo>
                    <a:pt x="43968" y="465772"/>
                    <a:pt x="40567" y="465373"/>
                    <a:pt x="37366" y="464673"/>
                  </a:cubicBezTo>
                  <a:cubicBezTo>
                    <a:pt x="33864" y="463874"/>
                    <a:pt x="30463" y="462725"/>
                    <a:pt x="27361" y="461177"/>
                  </a:cubicBezTo>
                  <a:cubicBezTo>
                    <a:pt x="11205" y="453485"/>
                    <a:pt x="0" y="437003"/>
                    <a:pt x="0" y="417923"/>
                  </a:cubicBezTo>
                  <a:cubicBezTo>
                    <a:pt x="0" y="398793"/>
                    <a:pt x="11155" y="382361"/>
                    <a:pt x="27361" y="374619"/>
                  </a:cubicBezTo>
                  <a:cubicBezTo>
                    <a:pt x="30463" y="373071"/>
                    <a:pt x="33864" y="371972"/>
                    <a:pt x="37366" y="371173"/>
                  </a:cubicBezTo>
                  <a:cubicBezTo>
                    <a:pt x="40617" y="370424"/>
                    <a:pt x="43968" y="370024"/>
                    <a:pt x="47370" y="369974"/>
                  </a:cubicBezTo>
                  <a:close/>
                  <a:moveTo>
                    <a:pt x="547270" y="369833"/>
                  </a:moveTo>
                  <a:cubicBezTo>
                    <a:pt x="550671" y="369833"/>
                    <a:pt x="554073" y="370233"/>
                    <a:pt x="557274" y="370882"/>
                  </a:cubicBezTo>
                  <a:cubicBezTo>
                    <a:pt x="560726" y="371631"/>
                    <a:pt x="564127" y="372780"/>
                    <a:pt x="567278" y="374228"/>
                  </a:cubicBezTo>
                  <a:cubicBezTo>
                    <a:pt x="583835" y="381819"/>
                    <a:pt x="595290" y="398450"/>
                    <a:pt x="595290" y="417828"/>
                  </a:cubicBezTo>
                  <a:cubicBezTo>
                    <a:pt x="595290" y="437206"/>
                    <a:pt x="583835" y="453887"/>
                    <a:pt x="567278" y="461478"/>
                  </a:cubicBezTo>
                  <a:cubicBezTo>
                    <a:pt x="564127" y="462927"/>
                    <a:pt x="560726" y="464075"/>
                    <a:pt x="557274" y="464774"/>
                  </a:cubicBezTo>
                  <a:cubicBezTo>
                    <a:pt x="554073" y="465524"/>
                    <a:pt x="550671" y="465873"/>
                    <a:pt x="547270" y="465873"/>
                  </a:cubicBezTo>
                  <a:cubicBezTo>
                    <a:pt x="520709" y="465873"/>
                    <a:pt x="499250" y="444398"/>
                    <a:pt x="499250" y="417928"/>
                  </a:cubicBezTo>
                  <a:cubicBezTo>
                    <a:pt x="499250" y="391458"/>
                    <a:pt x="520709" y="369983"/>
                    <a:pt x="547270" y="369833"/>
                  </a:cubicBezTo>
                  <a:close/>
                  <a:moveTo>
                    <a:pt x="172366" y="284449"/>
                  </a:moveTo>
                  <a:cubicBezTo>
                    <a:pt x="241392" y="284449"/>
                    <a:pt x="297363" y="306124"/>
                    <a:pt x="297363" y="306124"/>
                  </a:cubicBezTo>
                  <a:cubicBezTo>
                    <a:pt x="297363" y="306124"/>
                    <a:pt x="353334" y="284449"/>
                    <a:pt x="422360" y="284449"/>
                  </a:cubicBezTo>
                  <a:cubicBezTo>
                    <a:pt x="472478" y="284449"/>
                    <a:pt x="515794" y="295886"/>
                    <a:pt x="535652" y="302128"/>
                  </a:cubicBezTo>
                  <a:cubicBezTo>
                    <a:pt x="542604" y="304276"/>
                    <a:pt x="547306" y="310718"/>
                    <a:pt x="547306" y="318010"/>
                  </a:cubicBezTo>
                  <a:lnTo>
                    <a:pt x="547306" y="345977"/>
                  </a:lnTo>
                  <a:cubicBezTo>
                    <a:pt x="528049" y="345977"/>
                    <a:pt x="509992" y="353418"/>
                    <a:pt x="496387" y="367002"/>
                  </a:cubicBezTo>
                  <a:cubicBezTo>
                    <a:pt x="482782" y="380587"/>
                    <a:pt x="475279" y="398716"/>
                    <a:pt x="475279" y="417893"/>
                  </a:cubicBezTo>
                  <a:cubicBezTo>
                    <a:pt x="475279" y="437121"/>
                    <a:pt x="482782" y="455150"/>
                    <a:pt x="496387" y="468734"/>
                  </a:cubicBezTo>
                  <a:cubicBezTo>
                    <a:pt x="509992" y="482318"/>
                    <a:pt x="528099" y="489809"/>
                    <a:pt x="547306" y="489809"/>
                  </a:cubicBezTo>
                  <a:lnTo>
                    <a:pt x="547306" y="586197"/>
                  </a:lnTo>
                  <a:cubicBezTo>
                    <a:pt x="547306" y="595586"/>
                    <a:pt x="539703" y="602877"/>
                    <a:pt x="530700" y="602877"/>
                  </a:cubicBezTo>
                  <a:cubicBezTo>
                    <a:pt x="529599" y="602877"/>
                    <a:pt x="528449" y="602727"/>
                    <a:pt x="527299" y="602527"/>
                  </a:cubicBezTo>
                  <a:cubicBezTo>
                    <a:pt x="502039" y="597334"/>
                    <a:pt x="464425" y="594087"/>
                    <a:pt x="422360" y="594087"/>
                  </a:cubicBezTo>
                  <a:cubicBezTo>
                    <a:pt x="366939" y="594087"/>
                    <a:pt x="319171" y="599731"/>
                    <a:pt x="297363" y="607921"/>
                  </a:cubicBezTo>
                  <a:cubicBezTo>
                    <a:pt x="275505" y="599731"/>
                    <a:pt x="227737" y="594087"/>
                    <a:pt x="172366" y="594087"/>
                  </a:cubicBezTo>
                  <a:cubicBezTo>
                    <a:pt x="130301" y="594087"/>
                    <a:pt x="92687" y="597383"/>
                    <a:pt x="67427" y="602527"/>
                  </a:cubicBezTo>
                  <a:cubicBezTo>
                    <a:pt x="66277" y="602727"/>
                    <a:pt x="65127" y="602877"/>
                    <a:pt x="64026" y="602877"/>
                  </a:cubicBezTo>
                  <a:cubicBezTo>
                    <a:pt x="55073" y="602877"/>
                    <a:pt x="47420" y="595586"/>
                    <a:pt x="47420" y="586197"/>
                  </a:cubicBezTo>
                  <a:lnTo>
                    <a:pt x="47420" y="489809"/>
                  </a:lnTo>
                  <a:lnTo>
                    <a:pt x="48070" y="489809"/>
                  </a:lnTo>
                  <a:cubicBezTo>
                    <a:pt x="67327" y="489809"/>
                    <a:pt x="85434" y="482318"/>
                    <a:pt x="99039" y="468734"/>
                  </a:cubicBezTo>
                  <a:cubicBezTo>
                    <a:pt x="112644" y="455150"/>
                    <a:pt x="120097" y="437071"/>
                    <a:pt x="120097" y="417893"/>
                  </a:cubicBezTo>
                  <a:cubicBezTo>
                    <a:pt x="120097" y="398616"/>
                    <a:pt x="112644" y="380587"/>
                    <a:pt x="99039" y="367002"/>
                  </a:cubicBezTo>
                  <a:cubicBezTo>
                    <a:pt x="85434" y="353418"/>
                    <a:pt x="67277" y="345977"/>
                    <a:pt x="48070" y="345977"/>
                  </a:cubicBezTo>
                  <a:lnTo>
                    <a:pt x="47420" y="345977"/>
                  </a:lnTo>
                  <a:lnTo>
                    <a:pt x="47420" y="318010"/>
                  </a:lnTo>
                  <a:cubicBezTo>
                    <a:pt x="47420" y="310718"/>
                    <a:pt x="52122" y="304326"/>
                    <a:pt x="59074" y="302128"/>
                  </a:cubicBezTo>
                  <a:cubicBezTo>
                    <a:pt x="78932" y="295886"/>
                    <a:pt x="122248" y="284449"/>
                    <a:pt x="172366" y="284449"/>
                  </a:cubicBezTo>
                  <a:close/>
                  <a:moveTo>
                    <a:pt x="297363" y="0"/>
                  </a:moveTo>
                  <a:cubicBezTo>
                    <a:pt x="371917" y="0"/>
                    <a:pt x="432355" y="60343"/>
                    <a:pt x="432355" y="134780"/>
                  </a:cubicBezTo>
                  <a:cubicBezTo>
                    <a:pt x="432355" y="209217"/>
                    <a:pt x="371917" y="269560"/>
                    <a:pt x="297363" y="269560"/>
                  </a:cubicBezTo>
                  <a:cubicBezTo>
                    <a:pt x="222809" y="269560"/>
                    <a:pt x="162371" y="209217"/>
                    <a:pt x="162371" y="134780"/>
                  </a:cubicBezTo>
                  <a:cubicBezTo>
                    <a:pt x="162371" y="60343"/>
                    <a:pt x="222809" y="0"/>
                    <a:pt x="297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90310" y="1837233"/>
            <a:ext cx="661670" cy="661670"/>
            <a:chOff x="9906" y="2528"/>
            <a:chExt cx="1042" cy="1042"/>
          </a:xfrm>
        </p:grpSpPr>
        <p:sp>
          <p:nvSpPr>
            <p:cNvPr id="16" name="椭圆 15"/>
            <p:cNvSpPr/>
            <p:nvPr/>
          </p:nvSpPr>
          <p:spPr>
            <a:xfrm>
              <a:off x="9906" y="2528"/>
              <a:ext cx="1042" cy="10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endParaRPr lang="zh-CN" altLang="en-US" sz="14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173" y="2779"/>
              <a:ext cx="507" cy="539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  <p:sp>
        <p:nvSpPr>
          <p:cNvPr id="31" name="椭圆 30"/>
          <p:cNvSpPr/>
          <p:nvPr/>
        </p:nvSpPr>
        <p:spPr>
          <a:xfrm>
            <a:off x="1979421" y="2086465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92287" y="1955380"/>
            <a:ext cx="3060512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01.</a:t>
            </a:r>
            <a:r>
              <a:rPr lang="zh-CN" altLang="en-US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Kaggle</a:t>
            </a:r>
            <a:r>
              <a:rPr lang="zh-CN" altLang="en-US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已有</a:t>
            </a:r>
            <a:r>
              <a:rPr lang="en-US" altLang="zh-CN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CLIP</a:t>
            </a:r>
            <a:r>
              <a:rPr lang="zh-CN" altLang="en-US" sz="2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实现基础上改进</a:t>
            </a:r>
          </a:p>
          <a:p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01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创新点</a:t>
            </a:r>
            <a:endParaRPr lang="zh-CN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TWO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03298" y="2736503"/>
            <a:ext cx="4874895" cy="1384935"/>
            <a:chOff x="1905370" y="1971973"/>
            <a:chExt cx="4874895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2200604" y="1971973"/>
              <a:ext cx="4231928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数据集介绍</a:t>
              </a:r>
              <a:endParaRPr kumimoji="1" lang="zh-CN" altLang="en-US" sz="6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74895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en-US" altLang="zh-CN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680771" y="564980"/>
            <a:ext cx="4813123" cy="525785"/>
          </a:xfr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en-US" altLang="zh-CN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02 </a:t>
            </a:r>
            <a:r>
              <a:rPr lang="zh-CN" altLang="en-US" b="0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数据集介绍</a:t>
            </a:r>
            <a:endParaRPr lang="en-US" altLang="en-US" b="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矩形: 剪去对角 1"/>
          <p:cNvSpPr/>
          <p:nvPr/>
        </p:nvSpPr>
        <p:spPr>
          <a:xfrm>
            <a:off x="2116002" y="1613323"/>
            <a:ext cx="3164295" cy="3630444"/>
          </a:xfrm>
          <a:prstGeom prst="snip2DiagRect">
            <a:avLst>
              <a:gd name="adj1" fmla="val 0"/>
              <a:gd name="adj2" fmla="val 14663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254000" dist="635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222807" y="1289473"/>
            <a:ext cx="633150" cy="633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11401" y="1956964"/>
            <a:ext cx="266765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1.</a:t>
            </a:r>
            <a:r>
              <a:rPr lang="en-US" altLang="zh-CN" sz="2400" dirty="0"/>
              <a:t> </a:t>
            </a:r>
            <a:r>
              <a:rPr lang="en-US" altLang="zh-CN" sz="2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Flickr30k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>
            <p:custDataLst>
              <p:tags r:id="rId2"/>
            </p:custDataLst>
          </p:nvPr>
        </p:nvSpPr>
        <p:spPr>
          <a:xfrm>
            <a:off x="2295389" y="2395702"/>
            <a:ext cx="2051140" cy="19000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zh-SG"/>
            </a:defPPr>
            <a:lvl1pPr marR="0" lvl="0" indent="0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ea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包含大约三万张自然场景图像，每张图片对应有五条人工标注的英文描述，可用于图像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-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文本对齐任务，被广泛应用与图文检索等任务。</a:t>
            </a:r>
          </a:p>
        </p:txBody>
      </p:sp>
      <p:sp>
        <p:nvSpPr>
          <p:cNvPr id="81" name="任意多边形: 形状 80"/>
          <p:cNvSpPr/>
          <p:nvPr/>
        </p:nvSpPr>
        <p:spPr>
          <a:xfrm>
            <a:off x="3341553" y="1396153"/>
            <a:ext cx="360866" cy="389184"/>
          </a:xfrm>
          <a:custGeom>
            <a:avLst/>
            <a:gdLst>
              <a:gd name="connsiteX0" fmla="*/ 1545669 w 1545669"/>
              <a:gd name="connsiteY0" fmla="*/ 379333 h 1666875"/>
              <a:gd name="connsiteX1" fmla="*/ 1311831 w 1545669"/>
              <a:gd name="connsiteY1" fmla="*/ 149543 h 1666875"/>
              <a:gd name="connsiteX2" fmla="*/ 828913 w 1545669"/>
              <a:gd name="connsiteY2" fmla="*/ 149543 h 1666875"/>
              <a:gd name="connsiteX3" fmla="*/ 828913 w 1545669"/>
              <a:gd name="connsiteY3" fmla="*/ 0 h 1666875"/>
              <a:gd name="connsiteX4" fmla="*/ 616387 w 1545669"/>
              <a:gd name="connsiteY4" fmla="*/ 0 h 1666875"/>
              <a:gd name="connsiteX5" fmla="*/ 616387 w 1545669"/>
              <a:gd name="connsiteY5" fmla="*/ 149543 h 1666875"/>
              <a:gd name="connsiteX6" fmla="*/ 228124 w 1545669"/>
              <a:gd name="connsiteY6" fmla="*/ 149543 h 1666875"/>
              <a:gd name="connsiteX7" fmla="*/ 228124 w 1545669"/>
              <a:gd name="connsiteY7" fmla="*/ 598408 h 1666875"/>
              <a:gd name="connsiteX8" fmla="*/ 1311950 w 1545669"/>
              <a:gd name="connsiteY8" fmla="*/ 598408 h 1666875"/>
              <a:gd name="connsiteX9" fmla="*/ 1545669 w 1545669"/>
              <a:gd name="connsiteY9" fmla="*/ 379333 h 1666875"/>
              <a:gd name="connsiteX10" fmla="*/ 616387 w 1545669"/>
              <a:gd name="connsiteY10" fmla="*/ 1666875 h 1666875"/>
              <a:gd name="connsiteX11" fmla="*/ 828913 w 1545669"/>
              <a:gd name="connsiteY11" fmla="*/ 1666875 h 1666875"/>
              <a:gd name="connsiteX12" fmla="*/ 828913 w 1545669"/>
              <a:gd name="connsiteY12" fmla="*/ 1218009 h 1666875"/>
              <a:gd name="connsiteX13" fmla="*/ 616387 w 1545669"/>
              <a:gd name="connsiteY13" fmla="*/ 1218009 h 1666875"/>
              <a:gd name="connsiteX14" fmla="*/ 616387 w 1545669"/>
              <a:gd name="connsiteY14" fmla="*/ 1666875 h 1666875"/>
              <a:gd name="connsiteX15" fmla="*/ 0 w 1545669"/>
              <a:gd name="connsiteY15" fmla="*/ 913567 h 1666875"/>
              <a:gd name="connsiteX16" fmla="*/ 233839 w 1545669"/>
              <a:gd name="connsiteY16" fmla="*/ 1132642 h 1666875"/>
              <a:gd name="connsiteX17" fmla="*/ 1317665 w 1545669"/>
              <a:gd name="connsiteY17" fmla="*/ 1132642 h 1666875"/>
              <a:gd name="connsiteX18" fmla="*/ 1317665 w 1545669"/>
              <a:gd name="connsiteY18" fmla="*/ 683895 h 1666875"/>
              <a:gd name="connsiteX19" fmla="*/ 233839 w 1545669"/>
              <a:gd name="connsiteY19" fmla="*/ 683895 h 1666875"/>
              <a:gd name="connsiteX20" fmla="*/ 0 w 1545669"/>
              <a:gd name="connsiteY20" fmla="*/ 913567 h 1666875"/>
              <a:gd name="connsiteX21" fmla="*/ 1241584 w 1545669"/>
              <a:gd name="connsiteY21" fmla="*/ 760809 h 1666875"/>
              <a:gd name="connsiteX22" fmla="*/ 1241584 w 1545669"/>
              <a:gd name="connsiteY22" fmla="*/ 1055727 h 1666875"/>
              <a:gd name="connsiteX23" fmla="*/ 259199 w 1545669"/>
              <a:gd name="connsiteY23" fmla="*/ 1055727 h 1666875"/>
              <a:gd name="connsiteX24" fmla="*/ 101322 w 1545669"/>
              <a:gd name="connsiteY24" fmla="*/ 913567 h 1666875"/>
              <a:gd name="connsiteX25" fmla="*/ 259199 w 1545669"/>
              <a:gd name="connsiteY25" fmla="*/ 760809 h 1666875"/>
              <a:gd name="connsiteX26" fmla="*/ 1241584 w 1545669"/>
              <a:gd name="connsiteY26" fmla="*/ 760809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45669" h="1666875">
                <a:moveTo>
                  <a:pt x="1545669" y="379333"/>
                </a:moveTo>
                <a:lnTo>
                  <a:pt x="1311831" y="149543"/>
                </a:lnTo>
                <a:lnTo>
                  <a:pt x="828913" y="149543"/>
                </a:lnTo>
                <a:lnTo>
                  <a:pt x="828913" y="0"/>
                </a:lnTo>
                <a:lnTo>
                  <a:pt x="616387" y="0"/>
                </a:lnTo>
                <a:lnTo>
                  <a:pt x="616387" y="149543"/>
                </a:lnTo>
                <a:lnTo>
                  <a:pt x="228124" y="149543"/>
                </a:lnTo>
                <a:lnTo>
                  <a:pt x="228124" y="598408"/>
                </a:lnTo>
                <a:lnTo>
                  <a:pt x="1311950" y="598408"/>
                </a:lnTo>
                <a:lnTo>
                  <a:pt x="1545669" y="379333"/>
                </a:lnTo>
                <a:close/>
                <a:moveTo>
                  <a:pt x="616387" y="1666875"/>
                </a:moveTo>
                <a:lnTo>
                  <a:pt x="828913" y="1666875"/>
                </a:lnTo>
                <a:lnTo>
                  <a:pt x="828913" y="1218009"/>
                </a:lnTo>
                <a:lnTo>
                  <a:pt x="616387" y="1218009"/>
                </a:lnTo>
                <a:lnTo>
                  <a:pt x="616387" y="1666875"/>
                </a:lnTo>
                <a:close/>
                <a:moveTo>
                  <a:pt x="0" y="913567"/>
                </a:moveTo>
                <a:lnTo>
                  <a:pt x="233839" y="1132642"/>
                </a:lnTo>
                <a:lnTo>
                  <a:pt x="1317665" y="1132642"/>
                </a:lnTo>
                <a:lnTo>
                  <a:pt x="1317665" y="683895"/>
                </a:lnTo>
                <a:lnTo>
                  <a:pt x="233839" y="683895"/>
                </a:lnTo>
                <a:lnTo>
                  <a:pt x="0" y="913567"/>
                </a:lnTo>
                <a:close/>
                <a:moveTo>
                  <a:pt x="1241584" y="760809"/>
                </a:moveTo>
                <a:lnTo>
                  <a:pt x="1241584" y="1055727"/>
                </a:lnTo>
                <a:lnTo>
                  <a:pt x="259199" y="1055727"/>
                </a:lnTo>
                <a:lnTo>
                  <a:pt x="101322" y="913567"/>
                </a:lnTo>
                <a:lnTo>
                  <a:pt x="259199" y="760809"/>
                </a:lnTo>
                <a:lnTo>
                  <a:pt x="1241584" y="760809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endParaRPr lang="en-US"/>
          </a:p>
        </p:txBody>
      </p:sp>
      <p:sp>
        <p:nvSpPr>
          <p:cNvPr id="3" name="矩形: 剪去对角 2"/>
          <p:cNvSpPr/>
          <p:nvPr/>
        </p:nvSpPr>
        <p:spPr>
          <a:xfrm>
            <a:off x="4521382" y="1610147"/>
            <a:ext cx="3164295" cy="3637705"/>
          </a:xfrm>
          <a:prstGeom prst="snip2DiagRect">
            <a:avLst>
              <a:gd name="adj1" fmla="val 0"/>
              <a:gd name="adj2" fmla="val 14713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254000" dist="635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28187" y="1294553"/>
            <a:ext cx="633150" cy="633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690249" y="1965386"/>
            <a:ext cx="266765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SG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2.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tx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Flickr8k</a:t>
            </a:r>
            <a:endParaRPr lang="zh-CN" altLang="en-US" dirty="0">
              <a:solidFill>
                <a:schemeClr val="tx1"/>
              </a:solidFill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  <a:sym typeface="+mn-lt"/>
            </a:endParaRPr>
          </a:p>
        </p:txBody>
      </p:sp>
      <p:sp>
        <p:nvSpPr>
          <p:cNvPr id="46" name="文本框 45"/>
          <p:cNvSpPr txBox="1"/>
          <p:nvPr>
            <p:custDataLst>
              <p:tags r:id="rId3"/>
            </p:custDataLst>
          </p:nvPr>
        </p:nvSpPr>
        <p:spPr>
          <a:xfrm>
            <a:off x="4615731" y="2405611"/>
            <a:ext cx="2057490" cy="18976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zh-SG"/>
            </a:defPPr>
            <a:lvl1pPr marR="0" lvl="0" indent="0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ea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包含大约八千张图像，每张图像配备有五条人工标注的文本描述，是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Flickr30k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的前身，有部分图像与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Flickr30k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重复，但是人工标注不同。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69" name="任意多边形: 形状 68"/>
          <p:cNvSpPr/>
          <p:nvPr/>
        </p:nvSpPr>
        <p:spPr>
          <a:xfrm>
            <a:off x="5732327" y="1398693"/>
            <a:ext cx="394992" cy="394992"/>
          </a:xfrm>
          <a:custGeom>
            <a:avLst/>
            <a:gdLst>
              <a:gd name="connsiteX0" fmla="*/ 1088572 w 1905000"/>
              <a:gd name="connsiteY0" fmla="*/ 0 h 1905000"/>
              <a:gd name="connsiteX1" fmla="*/ 1156607 w 1905000"/>
              <a:gd name="connsiteY1" fmla="*/ 68036 h 1905000"/>
              <a:gd name="connsiteX2" fmla="*/ 1156607 w 1905000"/>
              <a:gd name="connsiteY2" fmla="*/ 1836964 h 1905000"/>
              <a:gd name="connsiteX3" fmla="*/ 1088572 w 1905000"/>
              <a:gd name="connsiteY3" fmla="*/ 1905000 h 1905000"/>
              <a:gd name="connsiteX4" fmla="*/ 1020536 w 1905000"/>
              <a:gd name="connsiteY4" fmla="*/ 1905000 h 1905000"/>
              <a:gd name="connsiteX5" fmla="*/ 54701 w 1905000"/>
              <a:gd name="connsiteY5" fmla="*/ 1711779 h 1905000"/>
              <a:gd name="connsiteX6" fmla="*/ 0 w 1905000"/>
              <a:gd name="connsiteY6" fmla="*/ 1645104 h 1905000"/>
              <a:gd name="connsiteX7" fmla="*/ 0 w 1905000"/>
              <a:gd name="connsiteY7" fmla="*/ 259896 h 1905000"/>
              <a:gd name="connsiteX8" fmla="*/ 54701 w 1905000"/>
              <a:gd name="connsiteY8" fmla="*/ 193221 h 1905000"/>
              <a:gd name="connsiteX9" fmla="*/ 1020536 w 1905000"/>
              <a:gd name="connsiteY9" fmla="*/ 0 h 1905000"/>
              <a:gd name="connsiteX10" fmla="*/ 1088572 w 1905000"/>
              <a:gd name="connsiteY10" fmla="*/ 0 h 1905000"/>
              <a:gd name="connsiteX11" fmla="*/ 1836964 w 1905000"/>
              <a:gd name="connsiteY11" fmla="*/ 136071 h 1905000"/>
              <a:gd name="connsiteX12" fmla="*/ 1905000 w 1905000"/>
              <a:gd name="connsiteY12" fmla="*/ 204107 h 1905000"/>
              <a:gd name="connsiteX13" fmla="*/ 1905000 w 1905000"/>
              <a:gd name="connsiteY13" fmla="*/ 1700893 h 1905000"/>
              <a:gd name="connsiteX14" fmla="*/ 1836964 w 1905000"/>
              <a:gd name="connsiteY14" fmla="*/ 1768929 h 1905000"/>
              <a:gd name="connsiteX15" fmla="*/ 1360714 w 1905000"/>
              <a:gd name="connsiteY15" fmla="*/ 1768929 h 1905000"/>
              <a:gd name="connsiteX16" fmla="*/ 1292690 w 1905000"/>
              <a:gd name="connsiteY16" fmla="*/ 1700882 h 1905000"/>
              <a:gd name="connsiteX17" fmla="*/ 1360714 w 1905000"/>
              <a:gd name="connsiteY17" fmla="*/ 1632857 h 1905000"/>
              <a:gd name="connsiteX18" fmla="*/ 1734911 w 1905000"/>
              <a:gd name="connsiteY18" fmla="*/ 1632857 h 1905000"/>
              <a:gd name="connsiteX19" fmla="*/ 1768929 w 1905000"/>
              <a:gd name="connsiteY19" fmla="*/ 1598839 h 1905000"/>
              <a:gd name="connsiteX20" fmla="*/ 1768929 w 1905000"/>
              <a:gd name="connsiteY20" fmla="*/ 306161 h 1905000"/>
              <a:gd name="connsiteX21" fmla="*/ 1734911 w 1905000"/>
              <a:gd name="connsiteY21" fmla="*/ 272143 h 1905000"/>
              <a:gd name="connsiteX22" fmla="*/ 1360714 w 1905000"/>
              <a:gd name="connsiteY22" fmla="*/ 272143 h 1905000"/>
              <a:gd name="connsiteX23" fmla="*/ 1292690 w 1905000"/>
              <a:gd name="connsiteY23" fmla="*/ 204096 h 1905000"/>
              <a:gd name="connsiteX24" fmla="*/ 1360714 w 1905000"/>
              <a:gd name="connsiteY24" fmla="*/ 136071 h 1905000"/>
              <a:gd name="connsiteX25" fmla="*/ 952500 w 1905000"/>
              <a:gd name="connsiteY25" fmla="*/ 850446 h 1905000"/>
              <a:gd name="connsiteX26" fmla="*/ 850446 w 1905000"/>
              <a:gd name="connsiteY26" fmla="*/ 952500 h 1905000"/>
              <a:gd name="connsiteX27" fmla="*/ 952500 w 1905000"/>
              <a:gd name="connsiteY27" fmla="*/ 1054554 h 1905000"/>
              <a:gd name="connsiteX28" fmla="*/ 1054554 w 1905000"/>
              <a:gd name="connsiteY28" fmla="*/ 952500 h 1905000"/>
              <a:gd name="connsiteX29" fmla="*/ 952500 w 1905000"/>
              <a:gd name="connsiteY29" fmla="*/ 850446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05000" h="1905000">
                <a:moveTo>
                  <a:pt x="1088572" y="0"/>
                </a:moveTo>
                <a:cubicBezTo>
                  <a:pt x="1126147" y="0"/>
                  <a:pt x="1156607" y="30461"/>
                  <a:pt x="1156607" y="68036"/>
                </a:cubicBezTo>
                <a:lnTo>
                  <a:pt x="1156607" y="1836964"/>
                </a:lnTo>
                <a:cubicBezTo>
                  <a:pt x="1156607" y="1874539"/>
                  <a:pt x="1126147" y="1905000"/>
                  <a:pt x="1088572" y="1905000"/>
                </a:cubicBezTo>
                <a:lnTo>
                  <a:pt x="1020536" y="1905000"/>
                </a:lnTo>
                <a:lnTo>
                  <a:pt x="54701" y="1711779"/>
                </a:lnTo>
                <a:cubicBezTo>
                  <a:pt x="22911" y="1705425"/>
                  <a:pt x="20" y="1677523"/>
                  <a:pt x="0" y="1645104"/>
                </a:cubicBezTo>
                <a:lnTo>
                  <a:pt x="0" y="259896"/>
                </a:lnTo>
                <a:cubicBezTo>
                  <a:pt x="20" y="227478"/>
                  <a:pt x="22911" y="199576"/>
                  <a:pt x="54701" y="193221"/>
                </a:cubicBezTo>
                <a:lnTo>
                  <a:pt x="1020536" y="0"/>
                </a:lnTo>
                <a:lnTo>
                  <a:pt x="1088572" y="0"/>
                </a:lnTo>
                <a:close/>
                <a:moveTo>
                  <a:pt x="1836964" y="136071"/>
                </a:moveTo>
                <a:cubicBezTo>
                  <a:pt x="1874539" y="136071"/>
                  <a:pt x="1905000" y="166532"/>
                  <a:pt x="1905000" y="204107"/>
                </a:cubicBezTo>
                <a:lnTo>
                  <a:pt x="1905000" y="1700893"/>
                </a:lnTo>
                <a:cubicBezTo>
                  <a:pt x="1905000" y="1738468"/>
                  <a:pt x="1874539" y="1768929"/>
                  <a:pt x="1836964" y="1768929"/>
                </a:cubicBezTo>
                <a:lnTo>
                  <a:pt x="1360714" y="1768929"/>
                </a:lnTo>
                <a:cubicBezTo>
                  <a:pt x="1323139" y="1768922"/>
                  <a:pt x="1292684" y="1738457"/>
                  <a:pt x="1292690" y="1700882"/>
                </a:cubicBezTo>
                <a:cubicBezTo>
                  <a:pt x="1292696" y="1663315"/>
                  <a:pt x="1323148" y="1632863"/>
                  <a:pt x="1360714" y="1632857"/>
                </a:cubicBezTo>
                <a:lnTo>
                  <a:pt x="1734911" y="1632857"/>
                </a:lnTo>
                <a:cubicBezTo>
                  <a:pt x="1753698" y="1632857"/>
                  <a:pt x="1768929" y="1617627"/>
                  <a:pt x="1768929" y="1598839"/>
                </a:cubicBezTo>
                <a:lnTo>
                  <a:pt x="1768929" y="306161"/>
                </a:lnTo>
                <a:cubicBezTo>
                  <a:pt x="1768929" y="287373"/>
                  <a:pt x="1753698" y="272143"/>
                  <a:pt x="1734911" y="272143"/>
                </a:cubicBezTo>
                <a:lnTo>
                  <a:pt x="1360714" y="272143"/>
                </a:lnTo>
                <a:cubicBezTo>
                  <a:pt x="1323139" y="272137"/>
                  <a:pt x="1292684" y="241671"/>
                  <a:pt x="1292690" y="204096"/>
                </a:cubicBezTo>
                <a:cubicBezTo>
                  <a:pt x="1292696" y="166530"/>
                  <a:pt x="1323148" y="136078"/>
                  <a:pt x="1360714" y="136071"/>
                </a:cubicBezTo>
                <a:close/>
                <a:moveTo>
                  <a:pt x="952500" y="850446"/>
                </a:moveTo>
                <a:cubicBezTo>
                  <a:pt x="896137" y="850446"/>
                  <a:pt x="850446" y="896137"/>
                  <a:pt x="850446" y="952500"/>
                </a:cubicBezTo>
                <a:cubicBezTo>
                  <a:pt x="850446" y="1008863"/>
                  <a:pt x="896137" y="1054554"/>
                  <a:pt x="952500" y="1054554"/>
                </a:cubicBezTo>
                <a:cubicBezTo>
                  <a:pt x="1008863" y="1054554"/>
                  <a:pt x="1054554" y="1008863"/>
                  <a:pt x="1054554" y="952500"/>
                </a:cubicBezTo>
                <a:cubicBezTo>
                  <a:pt x="1054554" y="896137"/>
                  <a:pt x="1008863" y="850446"/>
                  <a:pt x="952500" y="850446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endParaRPr lang="en-US"/>
          </a:p>
        </p:txBody>
      </p:sp>
      <p:sp>
        <p:nvSpPr>
          <p:cNvPr id="4" name="矩形: 剪去对角 3"/>
          <p:cNvSpPr/>
          <p:nvPr/>
        </p:nvSpPr>
        <p:spPr>
          <a:xfrm>
            <a:off x="6911705" y="1602886"/>
            <a:ext cx="3164295" cy="3637705"/>
          </a:xfrm>
          <a:prstGeom prst="snip2DiagRect">
            <a:avLst>
              <a:gd name="adj1" fmla="val 0"/>
              <a:gd name="adj2" fmla="val 14406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254000" dist="635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033567" y="1306618"/>
            <a:ext cx="633150" cy="633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82261" y="1939768"/>
            <a:ext cx="253768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zh-SG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lt"/>
              </a:rPr>
              <a:t>自建数据集</a:t>
            </a:r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082260" y="2336205"/>
            <a:ext cx="2813397" cy="22177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zh-SG"/>
            </a:defPPr>
            <a:lvl1pPr marR="0" lvl="0" indent="0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ea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自建数据集图像来源于https://pixabay.com/网站，使用浏览器插件image downloader批量下载图像。数据集包含有大约三百张图像，每张图像对应一条人工标注的英文描述，主题大致是动物、植物、食物。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8145962" y="1419013"/>
            <a:ext cx="376114" cy="376114"/>
          </a:xfrm>
          <a:custGeom>
            <a:avLst/>
            <a:gdLst>
              <a:gd name="connsiteX0" fmla="*/ 1508125 w 1746249"/>
              <a:gd name="connsiteY0" fmla="*/ 1408906 h 1746249"/>
              <a:gd name="connsiteX1" fmla="*/ 1508125 w 1746249"/>
              <a:gd name="connsiteY1" fmla="*/ 99219 h 1746249"/>
              <a:gd name="connsiteX2" fmla="*/ 1408906 w 1746249"/>
              <a:gd name="connsiteY2" fmla="*/ 0 h 1746249"/>
              <a:gd name="connsiteX3" fmla="*/ 99219 w 1746249"/>
              <a:gd name="connsiteY3" fmla="*/ 0 h 1746249"/>
              <a:gd name="connsiteX4" fmla="*/ 0 w 1746249"/>
              <a:gd name="connsiteY4" fmla="*/ 99219 h 1746249"/>
              <a:gd name="connsiteX5" fmla="*/ 0 w 1746249"/>
              <a:gd name="connsiteY5" fmla="*/ 1408906 h 1746249"/>
              <a:gd name="connsiteX6" fmla="*/ 99219 w 1746249"/>
              <a:gd name="connsiteY6" fmla="*/ 1508125 h 1746249"/>
              <a:gd name="connsiteX7" fmla="*/ 1408906 w 1746249"/>
              <a:gd name="connsiteY7" fmla="*/ 1508125 h 1746249"/>
              <a:gd name="connsiteX8" fmla="*/ 1508125 w 1746249"/>
              <a:gd name="connsiteY8" fmla="*/ 1408906 h 1746249"/>
              <a:gd name="connsiteX9" fmla="*/ 317500 w 1746249"/>
              <a:gd name="connsiteY9" fmla="*/ 357188 h 1746249"/>
              <a:gd name="connsiteX10" fmla="*/ 357156 w 1746249"/>
              <a:gd name="connsiteY10" fmla="*/ 317469 h 1746249"/>
              <a:gd name="connsiteX11" fmla="*/ 388193 w 1746249"/>
              <a:gd name="connsiteY11" fmla="*/ 332383 h 1746249"/>
              <a:gd name="connsiteX12" fmla="*/ 635000 w 1746249"/>
              <a:gd name="connsiteY12" fmla="*/ 640928 h 1746249"/>
              <a:gd name="connsiteX13" fmla="*/ 635000 w 1746249"/>
              <a:gd name="connsiteY13" fmla="*/ 357188 h 1746249"/>
              <a:gd name="connsiteX14" fmla="*/ 674688 w 1746249"/>
              <a:gd name="connsiteY14" fmla="*/ 317500 h 1746249"/>
              <a:gd name="connsiteX15" fmla="*/ 714375 w 1746249"/>
              <a:gd name="connsiteY15" fmla="*/ 357188 h 1746249"/>
              <a:gd name="connsiteX16" fmla="*/ 714375 w 1746249"/>
              <a:gd name="connsiteY16" fmla="*/ 754063 h 1746249"/>
              <a:gd name="connsiteX17" fmla="*/ 674719 w 1746249"/>
              <a:gd name="connsiteY17" fmla="*/ 793781 h 1746249"/>
              <a:gd name="connsiteX18" fmla="*/ 643682 w 1746249"/>
              <a:gd name="connsiteY18" fmla="*/ 778867 h 1746249"/>
              <a:gd name="connsiteX19" fmla="*/ 396875 w 1746249"/>
              <a:gd name="connsiteY19" fmla="*/ 470322 h 1746249"/>
              <a:gd name="connsiteX20" fmla="*/ 396875 w 1746249"/>
              <a:gd name="connsiteY20" fmla="*/ 754063 h 1746249"/>
              <a:gd name="connsiteX21" fmla="*/ 357188 w 1746249"/>
              <a:gd name="connsiteY21" fmla="*/ 793750 h 1746249"/>
              <a:gd name="connsiteX22" fmla="*/ 317500 w 1746249"/>
              <a:gd name="connsiteY22" fmla="*/ 754063 h 1746249"/>
              <a:gd name="connsiteX23" fmla="*/ 1150938 w 1746249"/>
              <a:gd name="connsiteY23" fmla="*/ 1111250 h 1746249"/>
              <a:gd name="connsiteX24" fmla="*/ 357188 w 1746249"/>
              <a:gd name="connsiteY24" fmla="*/ 1111250 h 1746249"/>
              <a:gd name="connsiteX25" fmla="*/ 317500 w 1746249"/>
              <a:gd name="connsiteY25" fmla="*/ 1071563 h 1746249"/>
              <a:gd name="connsiteX26" fmla="*/ 357188 w 1746249"/>
              <a:gd name="connsiteY26" fmla="*/ 1031875 h 1746249"/>
              <a:gd name="connsiteX27" fmla="*/ 1150938 w 1746249"/>
              <a:gd name="connsiteY27" fmla="*/ 1031875 h 1746249"/>
              <a:gd name="connsiteX28" fmla="*/ 1190625 w 1746249"/>
              <a:gd name="connsiteY28" fmla="*/ 1071562 h 1746249"/>
              <a:gd name="connsiteX29" fmla="*/ 1150938 w 1746249"/>
              <a:gd name="connsiteY29" fmla="*/ 1111250 h 1746249"/>
              <a:gd name="connsiteX30" fmla="*/ 1150938 w 1746249"/>
              <a:gd name="connsiteY30" fmla="*/ 714375 h 1746249"/>
              <a:gd name="connsiteX31" fmla="*/ 912812 w 1746249"/>
              <a:gd name="connsiteY31" fmla="*/ 714375 h 1746249"/>
              <a:gd name="connsiteX32" fmla="*/ 873125 w 1746249"/>
              <a:gd name="connsiteY32" fmla="*/ 674687 h 1746249"/>
              <a:gd name="connsiteX33" fmla="*/ 912812 w 1746249"/>
              <a:gd name="connsiteY33" fmla="*/ 635000 h 1746249"/>
              <a:gd name="connsiteX34" fmla="*/ 1150938 w 1746249"/>
              <a:gd name="connsiteY34" fmla="*/ 635000 h 1746249"/>
              <a:gd name="connsiteX35" fmla="*/ 1190625 w 1746249"/>
              <a:gd name="connsiteY35" fmla="*/ 674688 h 1746249"/>
              <a:gd name="connsiteX36" fmla="*/ 1150938 w 1746249"/>
              <a:gd name="connsiteY36" fmla="*/ 714375 h 1746249"/>
              <a:gd name="connsiteX37" fmla="*/ 1150938 w 1746249"/>
              <a:gd name="connsiteY37" fmla="*/ 396875 h 1746249"/>
              <a:gd name="connsiteX38" fmla="*/ 912812 w 1746249"/>
              <a:gd name="connsiteY38" fmla="*/ 396875 h 1746249"/>
              <a:gd name="connsiteX39" fmla="*/ 873125 w 1746249"/>
              <a:gd name="connsiteY39" fmla="*/ 357188 h 1746249"/>
              <a:gd name="connsiteX40" fmla="*/ 912812 w 1746249"/>
              <a:gd name="connsiteY40" fmla="*/ 317500 h 1746249"/>
              <a:gd name="connsiteX41" fmla="*/ 1150938 w 1746249"/>
              <a:gd name="connsiteY41" fmla="*/ 317500 h 1746249"/>
              <a:gd name="connsiteX42" fmla="*/ 1190625 w 1746249"/>
              <a:gd name="connsiteY42" fmla="*/ 357187 h 1746249"/>
              <a:gd name="connsiteX43" fmla="*/ 1150938 w 1746249"/>
              <a:gd name="connsiteY43" fmla="*/ 396875 h 1746249"/>
              <a:gd name="connsiteX44" fmla="*/ 1746250 w 1746249"/>
              <a:gd name="connsiteY44" fmla="*/ 436563 h 1746249"/>
              <a:gd name="connsiteX45" fmla="*/ 1746250 w 1746249"/>
              <a:gd name="connsiteY45" fmla="*/ 1647031 h 1746249"/>
              <a:gd name="connsiteX46" fmla="*/ 1647031 w 1746249"/>
              <a:gd name="connsiteY46" fmla="*/ 1746250 h 1746249"/>
              <a:gd name="connsiteX47" fmla="*/ 436563 w 1746249"/>
              <a:gd name="connsiteY47" fmla="*/ 1746250 h 1746249"/>
              <a:gd name="connsiteX48" fmla="*/ 396875 w 1746249"/>
              <a:gd name="connsiteY48" fmla="*/ 1706563 h 1746249"/>
              <a:gd name="connsiteX49" fmla="*/ 436563 w 1746249"/>
              <a:gd name="connsiteY49" fmla="*/ 1666875 h 1746249"/>
              <a:gd name="connsiteX50" fmla="*/ 1647031 w 1746249"/>
              <a:gd name="connsiteY50" fmla="*/ 1666875 h 1746249"/>
              <a:gd name="connsiteX51" fmla="*/ 1666875 w 1746249"/>
              <a:gd name="connsiteY51" fmla="*/ 1647031 h 1746249"/>
              <a:gd name="connsiteX52" fmla="*/ 1666875 w 1746249"/>
              <a:gd name="connsiteY52" fmla="*/ 436563 h 1746249"/>
              <a:gd name="connsiteX53" fmla="*/ 1706563 w 1746249"/>
              <a:gd name="connsiteY53" fmla="*/ 396875 h 1746249"/>
              <a:gd name="connsiteX54" fmla="*/ 1746250 w 1746249"/>
              <a:gd name="connsiteY54" fmla="*/ 436563 h 17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746249" h="1746249">
                <a:moveTo>
                  <a:pt x="1508125" y="1408906"/>
                </a:moveTo>
                <a:lnTo>
                  <a:pt x="1508125" y="99219"/>
                </a:lnTo>
                <a:cubicBezTo>
                  <a:pt x="1508063" y="44447"/>
                  <a:pt x="1463678" y="62"/>
                  <a:pt x="1408906" y="0"/>
                </a:cubicBezTo>
                <a:lnTo>
                  <a:pt x="99219" y="0"/>
                </a:lnTo>
                <a:cubicBezTo>
                  <a:pt x="44447" y="62"/>
                  <a:pt x="62" y="44447"/>
                  <a:pt x="0" y="99219"/>
                </a:cubicBezTo>
                <a:lnTo>
                  <a:pt x="0" y="1408906"/>
                </a:lnTo>
                <a:cubicBezTo>
                  <a:pt x="62" y="1463678"/>
                  <a:pt x="44447" y="1508064"/>
                  <a:pt x="99219" y="1508125"/>
                </a:cubicBezTo>
                <a:lnTo>
                  <a:pt x="1408906" y="1508125"/>
                </a:lnTo>
                <a:cubicBezTo>
                  <a:pt x="1463678" y="1508063"/>
                  <a:pt x="1508064" y="1463678"/>
                  <a:pt x="1508125" y="1408906"/>
                </a:cubicBezTo>
                <a:close/>
                <a:moveTo>
                  <a:pt x="317500" y="357188"/>
                </a:moveTo>
                <a:cubicBezTo>
                  <a:pt x="317483" y="335269"/>
                  <a:pt x="335238" y="317486"/>
                  <a:pt x="357156" y="317469"/>
                </a:cubicBezTo>
                <a:cubicBezTo>
                  <a:pt x="369232" y="317460"/>
                  <a:pt x="380655" y="322949"/>
                  <a:pt x="388193" y="332383"/>
                </a:cubicBezTo>
                <a:lnTo>
                  <a:pt x="635000" y="640928"/>
                </a:lnTo>
                <a:lnTo>
                  <a:pt x="635000" y="357188"/>
                </a:lnTo>
                <a:cubicBezTo>
                  <a:pt x="635000" y="335269"/>
                  <a:pt x="652769" y="317500"/>
                  <a:pt x="674688" y="317500"/>
                </a:cubicBezTo>
                <a:cubicBezTo>
                  <a:pt x="696606" y="317500"/>
                  <a:pt x="714375" y="335269"/>
                  <a:pt x="714375" y="357188"/>
                </a:cubicBezTo>
                <a:lnTo>
                  <a:pt x="714375" y="754063"/>
                </a:lnTo>
                <a:cubicBezTo>
                  <a:pt x="714392" y="775981"/>
                  <a:pt x="696637" y="793764"/>
                  <a:pt x="674719" y="793781"/>
                </a:cubicBezTo>
                <a:cubicBezTo>
                  <a:pt x="662643" y="793790"/>
                  <a:pt x="651220" y="788301"/>
                  <a:pt x="643682" y="778867"/>
                </a:cubicBezTo>
                <a:lnTo>
                  <a:pt x="396875" y="470322"/>
                </a:lnTo>
                <a:lnTo>
                  <a:pt x="396875" y="754063"/>
                </a:lnTo>
                <a:cubicBezTo>
                  <a:pt x="396875" y="775981"/>
                  <a:pt x="379106" y="793750"/>
                  <a:pt x="357188" y="793750"/>
                </a:cubicBezTo>
                <a:cubicBezTo>
                  <a:pt x="335269" y="793750"/>
                  <a:pt x="317500" y="775981"/>
                  <a:pt x="317500" y="754063"/>
                </a:cubicBezTo>
                <a:close/>
                <a:moveTo>
                  <a:pt x="1150938" y="1111250"/>
                </a:moveTo>
                <a:lnTo>
                  <a:pt x="357188" y="1111250"/>
                </a:lnTo>
                <a:cubicBezTo>
                  <a:pt x="335269" y="1111250"/>
                  <a:pt x="317500" y="1093481"/>
                  <a:pt x="317500" y="1071563"/>
                </a:cubicBezTo>
                <a:cubicBezTo>
                  <a:pt x="317500" y="1049644"/>
                  <a:pt x="335269" y="1031875"/>
                  <a:pt x="357188" y="1031875"/>
                </a:cubicBezTo>
                <a:lnTo>
                  <a:pt x="1150938" y="1031875"/>
                </a:lnTo>
                <a:cubicBezTo>
                  <a:pt x="1172856" y="1031875"/>
                  <a:pt x="1190625" y="1049644"/>
                  <a:pt x="1190625" y="1071562"/>
                </a:cubicBezTo>
                <a:cubicBezTo>
                  <a:pt x="1190625" y="1093481"/>
                  <a:pt x="1172856" y="1111250"/>
                  <a:pt x="1150938" y="1111250"/>
                </a:cubicBezTo>
                <a:close/>
                <a:moveTo>
                  <a:pt x="1150938" y="714375"/>
                </a:moveTo>
                <a:lnTo>
                  <a:pt x="912812" y="714375"/>
                </a:lnTo>
                <a:cubicBezTo>
                  <a:pt x="890894" y="714375"/>
                  <a:pt x="873125" y="696606"/>
                  <a:pt x="873125" y="674687"/>
                </a:cubicBezTo>
                <a:cubicBezTo>
                  <a:pt x="873125" y="652769"/>
                  <a:pt x="890894" y="635000"/>
                  <a:pt x="912812" y="635000"/>
                </a:cubicBezTo>
                <a:lnTo>
                  <a:pt x="1150938" y="635000"/>
                </a:lnTo>
                <a:cubicBezTo>
                  <a:pt x="1172856" y="635000"/>
                  <a:pt x="1190625" y="652769"/>
                  <a:pt x="1190625" y="674688"/>
                </a:cubicBezTo>
                <a:cubicBezTo>
                  <a:pt x="1190625" y="696606"/>
                  <a:pt x="1172856" y="714375"/>
                  <a:pt x="1150938" y="714375"/>
                </a:cubicBezTo>
                <a:close/>
                <a:moveTo>
                  <a:pt x="1150938" y="396875"/>
                </a:moveTo>
                <a:lnTo>
                  <a:pt x="912812" y="396875"/>
                </a:lnTo>
                <a:cubicBezTo>
                  <a:pt x="890894" y="396875"/>
                  <a:pt x="873125" y="379106"/>
                  <a:pt x="873125" y="357188"/>
                </a:cubicBezTo>
                <a:cubicBezTo>
                  <a:pt x="873125" y="335269"/>
                  <a:pt x="890894" y="317500"/>
                  <a:pt x="912812" y="317500"/>
                </a:cubicBezTo>
                <a:lnTo>
                  <a:pt x="1150938" y="317500"/>
                </a:lnTo>
                <a:cubicBezTo>
                  <a:pt x="1172856" y="317500"/>
                  <a:pt x="1190625" y="335269"/>
                  <a:pt x="1190625" y="357187"/>
                </a:cubicBezTo>
                <a:cubicBezTo>
                  <a:pt x="1190625" y="379106"/>
                  <a:pt x="1172856" y="396875"/>
                  <a:pt x="1150938" y="396875"/>
                </a:cubicBezTo>
                <a:close/>
                <a:moveTo>
                  <a:pt x="1746250" y="436563"/>
                </a:moveTo>
                <a:lnTo>
                  <a:pt x="1746250" y="1647031"/>
                </a:lnTo>
                <a:cubicBezTo>
                  <a:pt x="1746188" y="1701803"/>
                  <a:pt x="1701803" y="1746189"/>
                  <a:pt x="1647031" y="1746250"/>
                </a:cubicBezTo>
                <a:lnTo>
                  <a:pt x="436563" y="1746250"/>
                </a:lnTo>
                <a:cubicBezTo>
                  <a:pt x="414644" y="1746250"/>
                  <a:pt x="396875" y="1728481"/>
                  <a:pt x="396875" y="1706563"/>
                </a:cubicBezTo>
                <a:cubicBezTo>
                  <a:pt x="396875" y="1684644"/>
                  <a:pt x="414644" y="1666875"/>
                  <a:pt x="436563" y="1666875"/>
                </a:cubicBezTo>
                <a:lnTo>
                  <a:pt x="1647031" y="1666875"/>
                </a:lnTo>
                <a:cubicBezTo>
                  <a:pt x="1657991" y="1666875"/>
                  <a:pt x="1666875" y="1657991"/>
                  <a:pt x="1666875" y="1647031"/>
                </a:cubicBezTo>
                <a:lnTo>
                  <a:pt x="1666875" y="436563"/>
                </a:lnTo>
                <a:cubicBezTo>
                  <a:pt x="1666875" y="414644"/>
                  <a:pt x="1684644" y="396875"/>
                  <a:pt x="1706563" y="396875"/>
                </a:cubicBezTo>
                <a:cubicBezTo>
                  <a:pt x="1728481" y="396875"/>
                  <a:pt x="1746250" y="414644"/>
                  <a:pt x="1746250" y="436563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98932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THREE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03298" y="2736503"/>
            <a:ext cx="4874895" cy="1384935"/>
            <a:chOff x="1905370" y="1971973"/>
            <a:chExt cx="4874895" cy="1384935"/>
          </a:xfrm>
        </p:grpSpPr>
        <p:sp>
          <p:nvSpPr>
            <p:cNvPr id="10" name="文本框 9"/>
            <p:cNvSpPr txBox="1"/>
            <p:nvPr/>
          </p:nvSpPr>
          <p:spPr>
            <a:xfrm>
              <a:off x="2623796" y="1971973"/>
              <a:ext cx="3385542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+mn-ea"/>
                </a:rPr>
                <a:t>原理分析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05370" y="3080048"/>
              <a:ext cx="4874895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endParaRPr kumimoji="1" lang="en-US" altLang="zh-CN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53;#405324;#405097;#40533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f*2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UNIT_TYPE" val="h_f"/>
  <p:tag name="KSO_WM_UNIT_INDEX" val="2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f*3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UNIT_TYPE" val="h_f"/>
  <p:tag name="KSO_WM_UNIT_INDEX" val="3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157_22*h_f*2_1"/>
  <p:tag name="KSO_WM_TEMPLATE_CATEGORY" val="custom"/>
  <p:tag name="KSO_WM_TEMPLATE_INDEX" val="20203157"/>
  <p:tag name="KSO_WM_UNIT_LAYERLEVEL" val="1_1"/>
  <p:tag name="KSO_WM_TAG_VERSION" val="1.0"/>
  <p:tag name="KSO_WM_BEAUTIFY_FLAG" val="#wm#"/>
  <p:tag name="KSO_WM_UNIT_PRESET_TEXT" val="单击此处添加文本具体内容"/>
  <p:tag name="KSO_WM_UNIT_NOCLEAR" val="0"/>
  <p:tag name="KSO_WM_UNIT_VALUE" val="14"/>
  <p:tag name="KSO_WM_UNIT_TYPE" val="h_f"/>
  <p:tag name="KSO_WM_UNIT_INDEX" val="2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heme/theme1.xml><?xml version="1.0" encoding="utf-8"?>
<a:theme xmlns:a="http://schemas.openxmlformats.org/drawingml/2006/main" name="2_Office 主题​​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257</TotalTime>
  <Words>1078</Words>
  <Application>Microsoft Office PowerPoint</Application>
  <PresentationFormat>宽屏</PresentationFormat>
  <Paragraphs>112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微软雅黑 Light</vt:lpstr>
      <vt:lpstr>隶书</vt:lpstr>
      <vt:lpstr>Calibri</vt:lpstr>
      <vt:lpstr>楷体</vt:lpstr>
      <vt:lpstr>HarmonyOS Sans SC</vt:lpstr>
      <vt:lpstr>OPPOSans L</vt:lpstr>
      <vt:lpstr>华文隶书</vt:lpstr>
      <vt:lpstr>OPPOSans B</vt:lpstr>
      <vt:lpstr>华文楷体</vt:lpstr>
      <vt:lpstr>微软雅黑</vt:lpstr>
      <vt:lpstr>2_Office 主题​​</vt:lpstr>
      <vt:lpstr>PowerPoint 演示文稿</vt:lpstr>
      <vt:lpstr>成员分工</vt:lpstr>
      <vt:lpstr>PowerPoint 演示文稿</vt:lpstr>
      <vt:lpstr>PowerPoint 演示文稿</vt:lpstr>
      <vt:lpstr>01 项目背景</vt:lpstr>
      <vt:lpstr>01 创新点</vt:lpstr>
      <vt:lpstr>PowerPoint 演示文稿</vt:lpstr>
      <vt:lpstr>02 数据集介绍</vt:lpstr>
      <vt:lpstr>PowerPoint 演示文稿</vt:lpstr>
      <vt:lpstr>03 原理分析</vt:lpstr>
      <vt:lpstr>PowerPoint 演示文稿</vt:lpstr>
      <vt:lpstr>04 结果展示</vt:lpstr>
      <vt:lpstr>04 结果展示</vt:lpstr>
      <vt:lpstr>04 结果展示</vt:lpstr>
      <vt:lpstr>04 结果展示</vt:lpstr>
      <vt:lpstr>反思总结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 zhu</dc:creator>
  <cp:lastModifiedBy>斌 吴</cp:lastModifiedBy>
  <cp:revision>49</cp:revision>
  <dcterms:created xsi:type="dcterms:W3CDTF">2022-01-18T08:04:00Z</dcterms:created>
  <dcterms:modified xsi:type="dcterms:W3CDTF">2025-06-10T10:24:22Z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4FB6AD33C85749DA99FB34DB2BCF1DBE</vt:lpwstr>
  </property>
  <property fmtid="{D5CDD505-2E9C-101B-9397-08002B2CF9AE}" pid="3" name="KSOProductBuildVer">
    <vt:lpwstr>2052-11.1.0.11751</vt:lpwstr>
  </property>
</Properties>
</file>